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0"/>
  </p:notesMasterIdLst>
  <p:handoutMasterIdLst>
    <p:handoutMasterId r:id="rId21"/>
  </p:handoutMasterIdLst>
  <p:sldIdLst>
    <p:sldId id="256" r:id="rId2"/>
    <p:sldId id="266" r:id="rId3"/>
    <p:sldId id="270" r:id="rId4"/>
    <p:sldId id="267" r:id="rId5"/>
    <p:sldId id="261" r:id="rId6"/>
    <p:sldId id="265" r:id="rId7"/>
    <p:sldId id="274" r:id="rId8"/>
    <p:sldId id="262" r:id="rId9"/>
    <p:sldId id="263" r:id="rId10"/>
    <p:sldId id="275" r:id="rId11"/>
    <p:sldId id="258" r:id="rId12"/>
    <p:sldId id="259" r:id="rId13"/>
    <p:sldId id="269" r:id="rId14"/>
    <p:sldId id="260" r:id="rId15"/>
    <p:sldId id="272" r:id="rId16"/>
    <p:sldId id="276" r:id="rId17"/>
    <p:sldId id="273" r:id="rId18"/>
    <p:sldId id="257" r:id="rId1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EBB26A2-1144-48B7-9BDA-D2552B895177}">
          <p14:sldIdLst>
            <p14:sldId id="256"/>
          </p14:sldIdLst>
        </p14:section>
        <p14:section name="introduction" id="{25902C5A-E888-4F05-BE6D-913A81E99983}">
          <p14:sldIdLst>
            <p14:sldId id="266"/>
            <p14:sldId id="270"/>
            <p14:sldId id="267"/>
          </p14:sldIdLst>
        </p14:section>
        <p14:section name="method" id="{D6EDB7D2-A01F-49A6-97E4-23A009679CC8}">
          <p14:sldIdLst>
            <p14:sldId id="261"/>
            <p14:sldId id="265"/>
            <p14:sldId id="274"/>
            <p14:sldId id="262"/>
            <p14:sldId id="263"/>
          </p14:sldIdLst>
        </p14:section>
        <p14:section name="experiments" id="{B02BB576-951E-4E1D-9FEA-DE1993A8B43D}">
          <p14:sldIdLst>
            <p14:sldId id="275"/>
            <p14:sldId id="258"/>
            <p14:sldId id="259"/>
            <p14:sldId id="269"/>
            <p14:sldId id="260"/>
            <p14:sldId id="272"/>
            <p14:sldId id="276"/>
          </p14:sldIdLst>
        </p14:section>
        <p14:section name="conclusion" id="{3177615F-EE8B-4282-9F0E-55D6DA4D5867}">
          <p14:sldIdLst>
            <p14:sldId id="273"/>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FC4BA2-2677-8696-DFCD-05A22DB58914}" name="Zhidan Liu" initials="ZL" userId="639bb700002de5a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柏林 张" initials="柏张" lastIdx="1" clrIdx="0">
    <p:extLst>
      <p:ext uri="{19B8F6BF-5375-455C-9EA6-DF929625EA0E}">
        <p15:presenceInfo xmlns:p15="http://schemas.microsoft.com/office/powerpoint/2012/main" userId="e36bfa03af212e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9" autoAdjust="0"/>
    <p:restoredTop sz="76955" autoAdjust="0"/>
  </p:normalViewPr>
  <p:slideViewPr>
    <p:cSldViewPr snapToGrid="0">
      <p:cViewPr>
        <p:scale>
          <a:sx n="100" d="100"/>
          <a:sy n="100" d="100"/>
        </p:scale>
        <p:origin x="1385" y="106"/>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B81B3C7-145D-4091-9F82-49149DE76A91}" type="datetime1">
              <a:rPr lang="zh-CN" altLang="en-US" smtClean="0"/>
              <a:t>2025/11/16</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F920FBB-E709-49D0-9AC7-37F5DFBEE458}" type="datetime1">
              <a:rPr lang="zh-CN" altLang="en-US" smtClean="0"/>
              <a:t>2025/11/16</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Estimated time of arrival (ETA) is designed to forecast the travel duration from a specified origin to a destination along a planned travel route, taking into account a particular departure time.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As a crucial component of location-based services, ETA is extensively utilized in a variety of contemporary mobility and transportation applications, including map navigation, instant delivery services, online ride-hailing platforms, and vehicle dispatch systems.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Accurate ETA predictions can greatly boost transportation efficiency, enhance user experiences, and promote environmental sustainability by reducing energy consumption.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Despite significant research advancements in ETA prediction, most existing methods overlook the impact of individual driving habits and preferences, referred to as driving style.</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2</a:t>
            </a:fld>
            <a:endParaRPr lang="en-US"/>
          </a:p>
        </p:txBody>
      </p:sp>
    </p:spTree>
    <p:extLst>
      <p:ext uri="{BB962C8B-B14F-4D97-AF65-F5344CB8AC3E}">
        <p14:creationId xmlns:p14="http://schemas.microsoft.com/office/powerpoint/2010/main" val="264193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gain a deeper understanding of the performance of various methods across different types of trips, we categorize the testing trips based on travel distance into three groups, as shown in the table. </a:t>
            </a:r>
            <a:r>
              <a:rPr lang="en-US" altLang="zh-CN" sz="1200" kern="1200" dirty="0" err="1">
                <a:solidFill>
                  <a:schemeClr val="tx1"/>
                </a:solidFill>
                <a:effectLst/>
                <a:latin typeface="+mn-lt"/>
                <a:ea typeface="+mn-ea"/>
                <a:cs typeface="+mn-cs"/>
              </a:rPr>
              <a:t>DSETA</a:t>
            </a:r>
            <a:r>
              <a:rPr lang="en-US" altLang="zh-CN" sz="1200" kern="1200" dirty="0">
                <a:solidFill>
                  <a:schemeClr val="tx1"/>
                </a:solidFill>
                <a:effectLst/>
                <a:latin typeface="+mn-lt"/>
                <a:ea typeface="+mn-ea"/>
                <a:cs typeface="+mn-cs"/>
              </a:rPr>
              <a:t> achieves the best performance across all trip categories and metrics.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11</a:t>
            </a:fld>
            <a:endParaRPr lang="en-US"/>
          </a:p>
        </p:txBody>
      </p:sp>
    </p:spTree>
    <p:extLst>
      <p:ext uri="{BB962C8B-B14F-4D97-AF65-F5344CB8AC3E}">
        <p14:creationId xmlns:p14="http://schemas.microsoft.com/office/powerpoint/2010/main" val="343949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evaluate the effectiveness of our design, we systematically incorporate components into the original Transformer architecture, which serves as the baseline variant 𝑉0. This incremental approach generates various variants, ultimately culminating in the complete </a:t>
            </a:r>
            <a:r>
              <a:rPr lang="en-US" altLang="zh-CN" sz="1200" kern="1200" dirty="0" err="1">
                <a:solidFill>
                  <a:schemeClr val="tx1"/>
                </a:solidFill>
                <a:effectLst/>
                <a:latin typeface="+mn-lt"/>
                <a:ea typeface="+mn-ea"/>
                <a:cs typeface="+mn-cs"/>
              </a:rPr>
              <a:t>DSETA</a:t>
            </a:r>
            <a:r>
              <a:rPr lang="en-US" altLang="zh-CN" sz="1200" kern="1200" dirty="0">
                <a:solidFill>
                  <a:schemeClr val="tx1"/>
                </a:solidFill>
                <a:effectLst/>
                <a:latin typeface="+mn-lt"/>
                <a:ea typeface="+mn-ea"/>
                <a:cs typeface="+mn-cs"/>
              </a:rPr>
              <a:t> design.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table shows the improvement in prediction accuracy obtained by different modules.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12</a:t>
            </a:fld>
            <a:endParaRPr lang="en-US"/>
          </a:p>
        </p:txBody>
      </p:sp>
    </p:spTree>
    <p:extLst>
      <p:ext uri="{BB962C8B-B14F-4D97-AF65-F5344CB8AC3E}">
        <p14:creationId xmlns:p14="http://schemas.microsoft.com/office/powerpoint/2010/main" val="337947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sequentially determine the optimal values for 𝜆1, 𝜆2, and 𝜆3. Once a hyperparameter is established, we fix its value and proceed to identify the next one in the sequence. </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13</a:t>
            </a:fld>
            <a:endParaRPr lang="en-US"/>
          </a:p>
        </p:txBody>
      </p:sp>
    </p:spTree>
    <p:extLst>
      <p:ext uri="{BB962C8B-B14F-4D97-AF65-F5344CB8AC3E}">
        <p14:creationId xmlns:p14="http://schemas.microsoft.com/office/powerpoint/2010/main" val="276244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conduct experiments to evaluate two auxiliary driving style classification tasks accuracies, with results presented in the table. Both auxiliary tasks have learned the designed semantics.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14</a:t>
            </a:fld>
            <a:endParaRPr lang="en-US"/>
          </a:p>
        </p:txBody>
      </p:sp>
    </p:spTree>
    <p:extLst>
      <p:ext uri="{BB962C8B-B14F-4D97-AF65-F5344CB8AC3E}">
        <p14:creationId xmlns:p14="http://schemas.microsoft.com/office/powerpoint/2010/main" val="150635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More experiments show that our driving style representation, learned through the DDP generation task, can be effectively integrated with other ETA prediction methods.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15</a:t>
            </a:fld>
            <a:endParaRPr lang="en-US"/>
          </a:p>
        </p:txBody>
      </p:sp>
    </p:spTree>
    <p:extLst>
      <p:ext uri="{BB962C8B-B14F-4D97-AF65-F5344CB8AC3E}">
        <p14:creationId xmlns:p14="http://schemas.microsoft.com/office/powerpoint/2010/main" val="234853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4E35D-AFD4-64C5-40CD-00BE036852A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110BF6C-2502-D12C-9FA5-AF99921D9AB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5FA69A-E181-C976-DB48-F637ECECF37F}"/>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And </a:t>
            </a:r>
            <a:r>
              <a:rPr lang="en-US" altLang="zh-CN" sz="1200" kern="1200" dirty="0" err="1">
                <a:solidFill>
                  <a:schemeClr val="tx1"/>
                </a:solidFill>
                <a:effectLst/>
                <a:latin typeface="+mn-lt"/>
                <a:ea typeface="+mn-ea"/>
                <a:cs typeface="+mn-cs"/>
              </a:rPr>
              <a:t>DSETA</a:t>
            </a:r>
            <a:r>
              <a:rPr lang="en-US" altLang="zh-CN" sz="1200" kern="1200" dirty="0">
                <a:solidFill>
                  <a:schemeClr val="tx1"/>
                </a:solidFill>
                <a:effectLst/>
                <a:latin typeface="+mn-lt"/>
                <a:ea typeface="+mn-ea"/>
                <a:cs typeface="+mn-cs"/>
              </a:rPr>
              <a:t> effectively captures speed-related driving style semantics, enabling clear driver categorization and labeling.</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a:extLst>
              <a:ext uri="{FF2B5EF4-FFF2-40B4-BE49-F238E27FC236}">
                <a16:creationId xmlns:a16="http://schemas.microsoft.com/office/drawing/2014/main" id="{DBC3922F-6C5A-3C83-012E-A4FE9FF4B10D}"/>
              </a:ext>
            </a:extLst>
          </p:cNvPr>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a:extLst>
              <a:ext uri="{FF2B5EF4-FFF2-40B4-BE49-F238E27FC236}">
                <a16:creationId xmlns:a16="http://schemas.microsoft.com/office/drawing/2014/main" id="{0C3015B8-D6D8-C32B-BAE1-3593ED417372}"/>
              </a:ext>
            </a:extLst>
          </p:cNvPr>
          <p:cNvSpPr>
            <a:spLocks noGrp="1"/>
          </p:cNvSpPr>
          <p:nvPr>
            <p:ph type="sldNum" sz="quarter" idx="5"/>
          </p:nvPr>
        </p:nvSpPr>
        <p:spPr/>
        <p:txBody>
          <a:bodyPr/>
          <a:lstStyle/>
          <a:p>
            <a:pPr rtl="0"/>
            <a:fld id="{01B41D33-19C8-4450-B3C5-BE83E9C8F0BC}" type="slidenum">
              <a:rPr lang="en-US" smtClean="0"/>
              <a:t>16</a:t>
            </a:fld>
            <a:endParaRPr lang="en-US"/>
          </a:p>
        </p:txBody>
      </p:sp>
    </p:spTree>
    <p:extLst>
      <p:ext uri="{BB962C8B-B14F-4D97-AF65-F5344CB8AC3E}">
        <p14:creationId xmlns:p14="http://schemas.microsoft.com/office/powerpoint/2010/main" val="383116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 we design the DDP generation task and employ a diffusion model to learn driving style representations. This representation enables deep learning models to effectively embed semantics related to practical driving styles.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introduce </a:t>
            </a:r>
            <a:r>
              <a:rPr lang="en-US" altLang="zh-CN" sz="1200" kern="1200" dirty="0" err="1">
                <a:solidFill>
                  <a:schemeClr val="tx1"/>
                </a:solidFill>
                <a:effectLst/>
                <a:latin typeface="+mn-lt"/>
                <a:ea typeface="+mn-ea"/>
                <a:cs typeface="+mn-cs"/>
              </a:rPr>
              <a:t>DSETA</a:t>
            </a:r>
            <a:r>
              <a:rPr lang="en-US" altLang="zh-CN" sz="1200" kern="1200" dirty="0">
                <a:solidFill>
                  <a:schemeClr val="tx1"/>
                </a:solidFill>
                <a:effectLst/>
                <a:latin typeface="+mn-lt"/>
                <a:ea typeface="+mn-ea"/>
                <a:cs typeface="+mn-cs"/>
              </a:rPr>
              <a:t>, a driving style-aware ETA approach that utilizes attention mechanisms to explore the relationships between </a:t>
            </a:r>
            <a:r>
              <a:rPr lang="en-US" altLang="zh-CN" sz="1200" kern="1200" dirty="0" err="1">
                <a:solidFill>
                  <a:schemeClr val="tx1"/>
                </a:solidFill>
                <a:effectLst/>
                <a:latin typeface="+mn-lt"/>
                <a:ea typeface="+mn-ea"/>
                <a:cs typeface="+mn-cs"/>
              </a:rPr>
              <a:t>spatio</a:t>
            </a:r>
            <a:r>
              <a:rPr lang="en-US" altLang="zh-CN" sz="1200" kern="1200" dirty="0">
                <a:solidFill>
                  <a:schemeClr val="tx1"/>
                </a:solidFill>
                <a:effectLst/>
                <a:latin typeface="+mn-lt"/>
                <a:ea typeface="+mn-ea"/>
                <a:cs typeface="+mn-cs"/>
              </a:rPr>
              <a:t>-temporal factors and driving styles.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propose a multi-view multi-task learning framework that incorporates several auxiliary tasks to guide driving style learning and enhance ETA predictions. Additionally, we devise the </a:t>
            </a:r>
            <a:r>
              <a:rPr lang="en-US" altLang="zh-CN" sz="1200" kern="1200" dirty="0" err="1">
                <a:solidFill>
                  <a:schemeClr val="tx1"/>
                </a:solidFill>
                <a:effectLst/>
                <a:latin typeface="+mn-lt"/>
                <a:ea typeface="+mn-ea"/>
                <a:cs typeface="+mn-cs"/>
              </a:rPr>
              <a:t>PSPR</a:t>
            </a:r>
            <a:r>
              <a:rPr lang="en-US" altLang="zh-CN" sz="1200" kern="1200" dirty="0">
                <a:solidFill>
                  <a:schemeClr val="tx1"/>
                </a:solidFill>
                <a:effectLst/>
                <a:latin typeface="+mn-lt"/>
                <a:ea typeface="+mn-ea"/>
                <a:cs typeface="+mn-cs"/>
              </a:rPr>
              <a:t> to improve the model’s generalization capabilities.</a:t>
            </a:r>
            <a:endParaRPr lang="zh-CN" altLang="zh-CN" sz="1200" kern="1200" dirty="0">
              <a:solidFill>
                <a:schemeClr val="tx1"/>
              </a:solidFill>
              <a:effectLst/>
              <a:latin typeface="+mn-lt"/>
              <a:ea typeface="+mn-ea"/>
              <a:cs typeface="+mn-cs"/>
            </a:endParaRPr>
          </a:p>
          <a:p>
            <a:r>
              <a:rPr lang="en-US" altLang="zh-CN" sz="1200" dirty="0"/>
              <a:t>Extensive experiments on a large real-world dataset have validated the effectiveness of our approach.</a:t>
            </a:r>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17</a:t>
            </a:fld>
            <a:endParaRPr lang="en-US"/>
          </a:p>
        </p:txBody>
      </p:sp>
    </p:spTree>
    <p:extLst>
      <p:ext uri="{BB962C8B-B14F-4D97-AF65-F5344CB8AC3E}">
        <p14:creationId xmlns:p14="http://schemas.microsoft.com/office/powerpoint/2010/main" val="279389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you have any questions, you are welcome to contact </a:t>
            </a:r>
            <a:r>
              <a:rPr lang="en-US" altLang="zh-CN"/>
              <a:t>the authors</a:t>
            </a:r>
            <a:r>
              <a:rPr lang="en-US" altLang="zh-CN" dirty="0"/>
              <a:t>.</a:t>
            </a:r>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18</a:t>
            </a:fld>
            <a:endParaRPr lang="en-US"/>
          </a:p>
        </p:txBody>
      </p:sp>
    </p:spTree>
    <p:extLst>
      <p:ext uri="{BB962C8B-B14F-4D97-AF65-F5344CB8AC3E}">
        <p14:creationId xmlns:p14="http://schemas.microsoft.com/office/powerpoint/2010/main" val="194809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Driving style plays an important role in ETA. Figure (a) shows that drivers can experience notably different travel times for identical trips, even with the same origin, destination, and departure time.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Some previous works only used a single speed value to simply represent driving style. However, driving style should not be viewed as simply fast or slow, but as a distribution of speeds under varying circumstances. For example, Figure (b) further shows that driver B takes an alternative route with the same travel distance between the same origin and destination. However, this route takes longer due to a lower average speed on unfamiliar roads compared to the original route.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addition to driving style, external factors such as origin and destination locations, road types, and departure time significantly influence travel time. For example, as shown in Figure (c), even an aggressive driver cannot maintain high speeds on congested roads during peak traffic hours.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3</a:t>
            </a:fld>
            <a:endParaRPr lang="en-US"/>
          </a:p>
        </p:txBody>
      </p:sp>
    </p:spTree>
    <p:extLst>
      <p:ext uri="{BB962C8B-B14F-4D97-AF65-F5344CB8AC3E}">
        <p14:creationId xmlns:p14="http://schemas.microsoft.com/office/powerpoint/2010/main" val="410138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phenomena mentioned above motivate the need for a driving-style-aware ETA method, but its implementation faces following key challenges.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First, how to effectively represent driver</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s driving style for ETA predictions?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Second, how to dynamically adjust the impacts of driving style and various factors on ETA predictions?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Third, how to efficiently train the model to achieve accurate ETA predictions?</a:t>
            </a:r>
            <a:endParaRPr lang="zh-CN" altLang="zh-CN" sz="1200" kern="1200" dirty="0">
              <a:solidFill>
                <a:schemeClr val="tx1"/>
              </a:solidFill>
              <a:effectLst/>
              <a:latin typeface="+mn-lt"/>
              <a:ea typeface="+mn-ea"/>
              <a:cs typeface="+mn-cs"/>
            </a:endParaRPr>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4</a:t>
            </a:fld>
            <a:endParaRPr lang="en-US"/>
          </a:p>
        </p:txBody>
      </p:sp>
    </p:spTree>
    <p:extLst>
      <p:ext uri="{BB962C8B-B14F-4D97-AF65-F5344CB8AC3E}">
        <p14:creationId xmlns:p14="http://schemas.microsoft.com/office/powerpoint/2010/main" val="121660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address above problem, we propose a novel ETA learning approach – </a:t>
            </a:r>
            <a:r>
              <a:rPr lang="en-US" altLang="zh-CN" sz="1200" kern="1200" dirty="0" err="1">
                <a:solidFill>
                  <a:schemeClr val="tx1"/>
                </a:solidFill>
                <a:effectLst/>
                <a:latin typeface="+mn-lt"/>
                <a:ea typeface="+mn-ea"/>
                <a:cs typeface="+mn-cs"/>
              </a:rPr>
              <a:t>DSETA</a:t>
            </a:r>
            <a:r>
              <a:rPr lang="en-US" altLang="zh-CN" sz="1200" kern="1200" dirty="0">
                <a:solidFill>
                  <a:schemeClr val="tx1"/>
                </a:solidFill>
                <a:effectLst/>
                <a:latin typeface="+mn-lt"/>
                <a:ea typeface="+mn-ea"/>
                <a:cs typeface="+mn-cs"/>
              </a:rPr>
              <a:t>. As illustrated in Figure 2, </a:t>
            </a:r>
            <a:r>
              <a:rPr lang="en-US" altLang="zh-CN" sz="1200" kern="1200" dirty="0" err="1">
                <a:solidFill>
                  <a:schemeClr val="tx1"/>
                </a:solidFill>
                <a:effectLst/>
                <a:latin typeface="+mn-lt"/>
                <a:ea typeface="+mn-ea"/>
                <a:cs typeface="+mn-cs"/>
              </a:rPr>
              <a:t>DSETA</a:t>
            </a:r>
            <a:r>
              <a:rPr lang="en-US" altLang="zh-CN" sz="1200" kern="1200" dirty="0">
                <a:solidFill>
                  <a:schemeClr val="tx1"/>
                </a:solidFill>
                <a:effectLst/>
                <a:latin typeface="+mn-lt"/>
                <a:ea typeface="+mn-ea"/>
                <a:cs typeface="+mn-cs"/>
              </a:rPr>
              <a:t> comprises three key modules.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First, the Diffusion-based Driving Style Learning module generates Distance-Duration Pairs (DDPs), enabling the extraction of implicit driving style representations for drivers.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Next, the Transformer-based Multi-Factor Fusion module integrates learned driving styles with spatial-temporal factors to enhance ETA predictions.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Finally, the Multi-View Multi-Task (MVMT) Learning module incorporates auxiliary tasks focusing on driving style from both route and segment perspectives, thereby supporting and improving the ETA learning task.</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5</a:t>
            </a:fld>
            <a:endParaRPr lang="en-US"/>
          </a:p>
        </p:txBody>
      </p:sp>
    </p:spTree>
    <p:extLst>
      <p:ext uri="{BB962C8B-B14F-4D97-AF65-F5344CB8AC3E}">
        <p14:creationId xmlns:p14="http://schemas.microsoft.com/office/powerpoint/2010/main" val="419550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Instead of a single average speed, we propose using speed distribution to better represent driving style. Analyzing drivers A and B from a real-world dataset, we show in Figure (a) that driver B, despite a higher average speed, has a broader speed distribution, indicating frequent speed adjustments due to changing conditions.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To analyze trip characteristics, we generate distance-duration pairs (DDPs) for drivers A and B, as visualized in Figure (b) with Min-Max normalization, while overlaying the average speeds. The DDP dispersion indicates that a single average speed is insufficient to represent driving style across varying distances and durations. Thus, DDPs are proposed as a better representation.</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6</a:t>
            </a:fld>
            <a:endParaRPr lang="en-US"/>
          </a:p>
        </p:txBody>
      </p:sp>
    </p:spTree>
    <p:extLst>
      <p:ext uri="{BB962C8B-B14F-4D97-AF65-F5344CB8AC3E}">
        <p14:creationId xmlns:p14="http://schemas.microsoft.com/office/powerpoint/2010/main" val="44978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However, DDPs’ discrete nature and the impracticality of modeling them with functions for integration with deep learning-based ETA prediction frameworks lead us to propose a DDP generation task. This task synthesizes DDPs based on actual speed distributions, indirectly encoding driver information along with driving style semantics.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Drawing on the generative capabilities of diffusion models, we develop a DDP generation model using Denoising Diffusion Probabilistic Models which including diffusion process and denoising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Upon completion of DDP generation training, we obtain driver features imbued with driving style semantics.</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7</a:t>
            </a:fld>
            <a:endParaRPr lang="en-US"/>
          </a:p>
        </p:txBody>
      </p:sp>
    </p:spTree>
    <p:extLst>
      <p:ext uri="{BB962C8B-B14F-4D97-AF65-F5344CB8AC3E}">
        <p14:creationId xmlns:p14="http://schemas.microsoft.com/office/powerpoint/2010/main" val="95403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addition to driver driving style, several other factors influence the travel time of a trip, including the origin and destination, departure time, and the travel route.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To incorporate these factors and assess their impacts on the ETA prediction, </a:t>
            </a:r>
            <a:r>
              <a:rPr lang="en-US" altLang="zh-CN" sz="1200" kern="1200" dirty="0" err="1">
                <a:solidFill>
                  <a:schemeClr val="tx1"/>
                </a:solidFill>
                <a:effectLst/>
                <a:latin typeface="+mn-lt"/>
                <a:ea typeface="+mn-ea"/>
                <a:cs typeface="+mn-cs"/>
              </a:rPr>
              <a:t>DSETA</a:t>
            </a:r>
            <a:r>
              <a:rPr lang="en-US" altLang="zh-CN" sz="1200" kern="1200" dirty="0">
                <a:solidFill>
                  <a:schemeClr val="tx1"/>
                </a:solidFill>
                <a:effectLst/>
                <a:latin typeface="+mn-lt"/>
                <a:ea typeface="+mn-ea"/>
                <a:cs typeface="+mn-cs"/>
              </a:rPr>
              <a:t> adjusts the weights assigned to these factors in determining ETA using attention mechanisms.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8</a:t>
            </a:fld>
            <a:endParaRPr lang="en-US"/>
          </a:p>
        </p:txBody>
      </p:sp>
    </p:spTree>
    <p:extLst>
      <p:ext uri="{BB962C8B-B14F-4D97-AF65-F5344CB8AC3E}">
        <p14:creationId xmlns:p14="http://schemas.microsoft.com/office/powerpoint/2010/main" val="236566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To achieve robust and accurate ETA predictions, we propose the Multi-View Multi-Task  learning framework. This framework integrates auxiliary tasks for driving style classification to support the main task of ETA learning. The learning process is conducted at both the route view and the segment view, thereby enhancing the driving style-aware ETA predictions by taking into account the influences of global route characteristics as well as local segment details.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9</a:t>
            </a:fld>
            <a:endParaRPr lang="en-US"/>
          </a:p>
        </p:txBody>
      </p:sp>
    </p:spTree>
    <p:extLst>
      <p:ext uri="{BB962C8B-B14F-4D97-AF65-F5344CB8AC3E}">
        <p14:creationId xmlns:p14="http://schemas.microsoft.com/office/powerpoint/2010/main" val="390729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conduct experiments using a large, real-world anonymous trip trajectory dataset collected in Shanghai city, China, in April 2015. This dataset comprises nearly 1.5 million trips generated by 1000 drivers.</a:t>
            </a:r>
            <a:endParaRPr lang="zh-CN" altLang="zh-CN" sz="1200" kern="1200" dirty="0">
              <a:solidFill>
                <a:schemeClr val="tx1"/>
              </a:solidFill>
              <a:effectLst/>
              <a:latin typeface="+mn-lt"/>
              <a:ea typeface="+mn-ea"/>
              <a:cs typeface="+mn-cs"/>
            </a:endParaRPr>
          </a:p>
          <a:p>
            <a:endParaRPr lang="zh-CN" altLang="en-US" dirty="0"/>
          </a:p>
        </p:txBody>
      </p:sp>
      <p:sp>
        <p:nvSpPr>
          <p:cNvPr id="4" name="日期占位符 3"/>
          <p:cNvSpPr>
            <a:spLocks noGrp="1"/>
          </p:cNvSpPr>
          <p:nvPr>
            <p:ph type="dt" idx="1"/>
          </p:nvPr>
        </p:nvSpPr>
        <p:spPr/>
        <p:txBody>
          <a:bodyPr/>
          <a:lstStyle/>
          <a:p>
            <a:pPr rtl="0"/>
            <a:fld id="{9F920FBB-E709-49D0-9AC7-37F5DFBEE458}" type="datetime1">
              <a:rPr lang="zh-CN" altLang="en-US" smtClean="0"/>
              <a:t>2025/11/16</a:t>
            </a:fld>
            <a:endParaRPr lang="en-US"/>
          </a:p>
        </p:txBody>
      </p:sp>
      <p:sp>
        <p:nvSpPr>
          <p:cNvPr id="5" name="灯片编号占位符 4"/>
          <p:cNvSpPr>
            <a:spLocks noGrp="1"/>
          </p:cNvSpPr>
          <p:nvPr>
            <p:ph type="sldNum" sz="quarter" idx="5"/>
          </p:nvPr>
        </p:nvSpPr>
        <p:spPr/>
        <p:txBody>
          <a:bodyPr/>
          <a:lstStyle/>
          <a:p>
            <a:pPr rtl="0"/>
            <a:fld id="{01B41D33-19C8-4450-B3C5-BE83E9C8F0BC}" type="slidenum">
              <a:rPr lang="en-US" smtClean="0"/>
              <a:t>10</a:t>
            </a:fld>
            <a:endParaRPr lang="en-US"/>
          </a:p>
        </p:txBody>
      </p:sp>
    </p:spTree>
    <p:extLst>
      <p:ext uri="{BB962C8B-B14F-4D97-AF65-F5344CB8AC3E}">
        <p14:creationId xmlns:p14="http://schemas.microsoft.com/office/powerpoint/2010/main" val="190137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标题 1"/>
          <p:cNvSpPr>
            <a:spLocks noGrp="1"/>
          </p:cNvSpPr>
          <p:nvPr>
            <p:ph type="title" hasCustomPrompt="1"/>
          </p:nvPr>
        </p:nvSpPr>
        <p:spPr>
          <a:xfrm>
            <a:off x="431800" y="551857"/>
            <a:ext cx="11315700" cy="719381"/>
          </a:xfrm>
        </p:spPr>
        <p:txBody>
          <a:bodyPr rtlCol="0" anchor="t" anchorCtr="0">
            <a:normAutofit/>
          </a:bodyPr>
          <a:lstStyle>
            <a:lvl1pPr>
              <a:defRPr sz="2800">
                <a:latin typeface="Times New Roman" panose="02020603050405020304" pitchFamily="18" charset="0"/>
                <a:cs typeface="Times New Roman" panose="02020603050405020304" pitchFamily="18" charset="0"/>
              </a:defRPr>
            </a:lvl1pPr>
          </a:lstStyle>
          <a:p>
            <a:pPr rtl="0"/>
            <a:r>
              <a:rPr lang="en-US" altLang="zh-CN" dirty="0"/>
              <a:t>title</a:t>
            </a:r>
            <a:endParaRPr lang="en-US" dirty="0"/>
          </a:p>
        </p:txBody>
      </p:sp>
      <p:sp>
        <p:nvSpPr>
          <p:cNvPr id="2" name="灯片编号占位符 3">
            <a:extLst>
              <a:ext uri="{FF2B5EF4-FFF2-40B4-BE49-F238E27FC236}">
                <a16:creationId xmlns:a16="http://schemas.microsoft.com/office/drawing/2014/main" id="{3E53250A-A01A-18F3-4A2D-8DB5CD031F30}"/>
              </a:ext>
            </a:extLst>
          </p:cNvPr>
          <p:cNvSpPr>
            <a:spLocks noGrp="1"/>
          </p:cNvSpPr>
          <p:nvPr>
            <p:ph type="sldNum" sz="quarter" idx="12"/>
          </p:nvPr>
        </p:nvSpPr>
        <p:spPr>
          <a:xfrm>
            <a:off x="10799600" y="6284214"/>
            <a:ext cx="1052510" cy="365125"/>
          </a:xfrm>
        </p:spPr>
        <p:txBody>
          <a:bodyPr rtlCol="0"/>
          <a:lstStyle>
            <a:lvl1pPr>
              <a:defRPr sz="1400">
                <a:latin typeface="Times New Roman" panose="02020603050405020304" pitchFamily="18" charset="0"/>
                <a:cs typeface="Times New Roman" panose="02020603050405020304" pitchFamily="18" charset="0"/>
              </a:defRPr>
            </a:lvl1pPr>
          </a:lstStyle>
          <a:p>
            <a:fld id="{3A98EE3D-8CD1-4C3F-BD1C-C98C9596463C}" type="slidenum">
              <a:rPr lang="en-US" smtClean="0"/>
              <a:pPr/>
              <a:t>‹#›</a:t>
            </a:fld>
            <a:endParaRPr lang="en-US" dirty="0"/>
          </a:p>
        </p:txBody>
      </p:sp>
      <p:sp>
        <p:nvSpPr>
          <p:cNvPr id="12" name="文本占位符 2">
            <a:extLst>
              <a:ext uri="{FF2B5EF4-FFF2-40B4-BE49-F238E27FC236}">
                <a16:creationId xmlns:a16="http://schemas.microsoft.com/office/drawing/2014/main" id="{2C91D8B6-B9E1-B97C-F492-F4401C8AE7A9}"/>
              </a:ext>
            </a:extLst>
          </p:cNvPr>
          <p:cNvSpPr>
            <a:spLocks noGrp="1"/>
          </p:cNvSpPr>
          <p:nvPr>
            <p:ph type="body" idx="1" hasCustomPrompt="1"/>
          </p:nvPr>
        </p:nvSpPr>
        <p:spPr>
          <a:xfrm>
            <a:off x="431800" y="952499"/>
            <a:ext cx="11315700" cy="719381"/>
          </a:xfrm>
        </p:spPr>
        <p:txBody>
          <a:bodyPr rtlCol="0" anchor="t">
            <a:noAutofit/>
          </a:bodyPr>
          <a:lstStyle>
            <a:lvl1pPr marL="0" indent="0" algn="l">
              <a:buNone/>
              <a:defRPr sz="2800" b="1" cap="none">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ltLang="zh-CN" dirty="0"/>
              <a:t>Sub-title</a:t>
            </a:r>
            <a:endParaRPr lang="zh-CN" alt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标题 1"/>
          <p:cNvSpPr>
            <a:spLocks noGrp="1"/>
          </p:cNvSpPr>
          <p:nvPr>
            <p:ph type="title"/>
          </p:nvPr>
        </p:nvSpPr>
        <p:spPr>
          <a:xfrm>
            <a:off x="581192" y="702156"/>
            <a:ext cx="11029616" cy="1013800"/>
          </a:xfrm>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EB8F3286-2492-4C12-B17F-99B5482F608A}" type="datetime1">
              <a:rPr lang="zh-CN" altLang="en-US" smtClean="0"/>
              <a:t>2025/11/16</a:t>
            </a:fld>
            <a:endParaRPr lang="en-US" dirty="0"/>
          </a:p>
        </p:txBody>
      </p:sp>
      <p:sp>
        <p:nvSpPr>
          <p:cNvPr id="5" name="页脚占位符 4"/>
          <p:cNvSpPr>
            <a:spLocks noGrp="1"/>
          </p:cNvSpPr>
          <p:nvPr>
            <p:ph type="ftr" sz="quarter" idx="11"/>
          </p:nvPr>
        </p:nvSpPr>
        <p:spPr/>
        <p:txBody>
          <a:bodyPr rtlCol="0"/>
          <a:lstStyle/>
          <a:p>
            <a:pPr rtl="0"/>
            <a:endParaRPr lang="en-US" dirty="0"/>
          </a:p>
        </p:txBody>
      </p:sp>
      <p:sp>
        <p:nvSpPr>
          <p:cNvPr id="6" name="灯片编号占位符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7" name="长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垂直标题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zh-CN" altLang="en-US"/>
              <a:t>单击此处编辑母版标题样式</a:t>
            </a:r>
            <a:endParaRPr lang="en-US" dirty="0"/>
          </a:p>
        </p:txBody>
      </p:sp>
      <p:sp>
        <p:nvSpPr>
          <p:cNvPr id="3" name="竖排文字占位符 2"/>
          <p:cNvSpPr>
            <a:spLocks noGrp="1"/>
          </p:cNvSpPr>
          <p:nvPr>
            <p:ph type="body" orient="vert" idx="1"/>
          </p:nvPr>
        </p:nvSpPr>
        <p:spPr>
          <a:xfrm>
            <a:off x="774923" y="863600"/>
            <a:ext cx="7161625" cy="4807326"/>
          </a:xfrm>
        </p:spPr>
        <p:txBody>
          <a:bodyPr vert="eaVert" rtlCol="0" anchor="t"/>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长方形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矩形​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日期占位符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842154E9-9F55-4DBC-BA4A-A89F4CC16E0B}" type="datetime1">
              <a:rPr lang="zh-CN" altLang="en-US" smtClean="0"/>
              <a:t>2025/11/16</a:t>
            </a:fld>
            <a:endParaRPr lang="en-US" dirty="0"/>
          </a:p>
        </p:txBody>
      </p:sp>
      <p:sp>
        <p:nvSpPr>
          <p:cNvPr id="12" name="页脚占位符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灯片编号占位符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799600" y="6284214"/>
            <a:ext cx="1052510" cy="365125"/>
          </a:xfrm>
        </p:spPr>
        <p:txBody>
          <a:bodyPr rtlCol="0"/>
          <a:lstStyle>
            <a:lvl1pPr>
              <a:defRPr sz="1400">
                <a:latin typeface="Times New Roman" panose="02020603050405020304" pitchFamily="18" charset="0"/>
                <a:cs typeface="Times New Roman" panose="02020603050405020304" pitchFamily="18"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长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dirty="0"/>
              <a:t>单击此处编辑母版副标题样式</a:t>
            </a:r>
            <a:endParaRPr lang="en-US" dirty="0"/>
          </a:p>
        </p:txBody>
      </p:sp>
      <p:sp>
        <p:nvSpPr>
          <p:cNvPr id="8" name="日期占位符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E750B16B-5A70-47A2-8A28-9DF4ED11E7C2}" type="datetime1">
              <a:rPr lang="zh-CN" altLang="en-US" smtClean="0"/>
              <a:t>2025/11/16</a:t>
            </a:fld>
            <a:endParaRPr lang="en-US" dirty="0"/>
          </a:p>
        </p:txBody>
      </p:sp>
      <p:sp>
        <p:nvSpPr>
          <p:cNvPr id="9" name="页脚占位符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幻灯片编号占位符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lvl1pPr>
              <a:defRPr sz="12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长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3" y="2393950"/>
            <a:ext cx="11029615" cy="2147467"/>
          </a:xfrm>
        </p:spPr>
        <p:txBody>
          <a:bodyPr rtlCol="0" anchor="b">
            <a:normAutofit/>
          </a:bodyPr>
          <a:lstStyle>
            <a:lvl1pPr algn="l">
              <a:defRPr sz="3600" b="1" cap="all">
                <a:solidFill>
                  <a:schemeClr val="tx1">
                    <a:lumMod val="75000"/>
                    <a:lumOff val="2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sp>
        <p:nvSpPr>
          <p:cNvPr id="7" name="日期占位符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EEFB8017-8483-4960-9302-F7B062C97725}" type="datetime1">
              <a:rPr lang="zh-CN" altLang="en-US" smtClean="0"/>
              <a:t>2025/11/16</a:t>
            </a:fld>
            <a:endParaRPr lang="en-US" dirty="0"/>
          </a:p>
        </p:txBody>
      </p:sp>
      <p:sp>
        <p:nvSpPr>
          <p:cNvPr id="9" name="页脚占位符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581193" y="2228003"/>
            <a:ext cx="5194767"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416039" y="2228003"/>
            <a:ext cx="5194769"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日期占位符 4"/>
          <p:cNvSpPr>
            <a:spLocks noGrp="1"/>
          </p:cNvSpPr>
          <p:nvPr>
            <p:ph type="dt" sz="half" idx="10"/>
          </p:nvPr>
        </p:nvSpPr>
        <p:spPr/>
        <p:txBody>
          <a:bodyPr rtlCol="0"/>
          <a:lstStyle/>
          <a:p>
            <a:pPr rtl="0"/>
            <a:fld id="{451BB911-616E-4472-9A04-62D828B7D5A1}" type="datetime1">
              <a:rPr lang="zh-CN" altLang="en-US" smtClean="0"/>
              <a:t>2025/11/16</a:t>
            </a:fld>
            <a:endParaRPr lang="en-US" dirty="0"/>
          </a:p>
        </p:txBody>
      </p:sp>
      <p:sp>
        <p:nvSpPr>
          <p:cNvPr id="6" name="页脚占位符 5"/>
          <p:cNvSpPr>
            <a:spLocks noGrp="1"/>
          </p:cNvSpPr>
          <p:nvPr>
            <p:ph type="ftr" sz="quarter" idx="11"/>
          </p:nvPr>
        </p:nvSpPr>
        <p:spPr/>
        <p:txBody>
          <a:bodyPr rtlCol="0"/>
          <a:lstStyle/>
          <a:p>
            <a:pPr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581194" y="2926052"/>
            <a:ext cx="5194766"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zh-CN" altLang="en-US"/>
              <a:t>单击此处编辑母版文本样式</a:t>
            </a:r>
          </a:p>
        </p:txBody>
      </p:sp>
      <p:sp>
        <p:nvSpPr>
          <p:cNvPr id="6" name="内容占位符 5"/>
          <p:cNvSpPr>
            <a:spLocks noGrp="1"/>
          </p:cNvSpPr>
          <p:nvPr>
            <p:ph sz="quarter" idx="4"/>
          </p:nvPr>
        </p:nvSpPr>
        <p:spPr>
          <a:xfrm>
            <a:off x="6416037" y="2926052"/>
            <a:ext cx="5194771"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p:cNvSpPr>
            <a:spLocks noGrp="1"/>
          </p:cNvSpPr>
          <p:nvPr>
            <p:ph type="dt" sz="half" idx="10"/>
          </p:nvPr>
        </p:nvSpPr>
        <p:spPr/>
        <p:txBody>
          <a:bodyPr rtlCol="0"/>
          <a:lstStyle/>
          <a:p>
            <a:pPr rtl="0"/>
            <a:fld id="{9846072C-9414-42E5-90CD-96A7052A8F4E}" type="datetime1">
              <a:rPr lang="zh-CN" altLang="en-US" smtClean="0"/>
              <a:t>2025/11/16</a:t>
            </a:fld>
            <a:endParaRPr lang="en-US" dirty="0"/>
          </a:p>
        </p:txBody>
      </p:sp>
      <p:sp>
        <p:nvSpPr>
          <p:cNvPr id="8" name="页脚占位符 7"/>
          <p:cNvSpPr>
            <a:spLocks noGrp="1"/>
          </p:cNvSpPr>
          <p:nvPr>
            <p:ph type="ftr" sz="quarter" idx="11"/>
          </p:nvPr>
        </p:nvSpPr>
        <p:spPr/>
        <p:txBody>
          <a:bodyPr rtlCol="0"/>
          <a:lstStyle/>
          <a:p>
            <a:pPr rtl="0"/>
            <a:endParaRPr lang="en-US" dirty="0"/>
          </a:p>
        </p:txBody>
      </p:sp>
      <p:sp>
        <p:nvSpPr>
          <p:cNvPr id="9" name="灯片编号占位符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9" name="长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767857" y="933450"/>
            <a:ext cx="3031852" cy="1722419"/>
          </a:xfrm>
        </p:spPr>
        <p:txBody>
          <a:bodyPr rtlCol="0" anchor="b">
            <a:normAutofit/>
          </a:bodyPr>
          <a:lstStyle>
            <a:lvl1pPr algn="l">
              <a:defRPr sz="2400" b="1">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8" name="日期占位符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ACFF832D-2DAE-4CEA-85C6-5DC19C3DC9D5}" type="datetime1">
              <a:rPr lang="zh-CN" altLang="en-US" smtClean="0"/>
              <a:t>2025/11/16</a:t>
            </a:fld>
            <a:endParaRPr lang="en-US" dirty="0"/>
          </a:p>
        </p:txBody>
      </p:sp>
      <p:sp>
        <p:nvSpPr>
          <p:cNvPr id="10" name="页脚占位符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灯片编号占位符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a:xfrm>
            <a:off x="581193" y="4693389"/>
            <a:ext cx="11029616" cy="566738"/>
          </a:xfrm>
        </p:spPr>
        <p:txBody>
          <a:bodyPr rtlCol="0" anchor="b">
            <a:normAutofit/>
          </a:bodyPr>
          <a:lstStyle>
            <a:lvl1pPr algn="l">
              <a:defRPr sz="2400" b="1">
                <a:solidFill>
                  <a:schemeClr val="tx1">
                    <a:lumMod val="75000"/>
                    <a:lumOff val="25000"/>
                  </a:schemeClr>
                </a:solidFill>
              </a:defRPr>
            </a:lvl1pPr>
          </a:lstStyle>
          <a:p>
            <a:pPr rtl="0"/>
            <a:r>
              <a:rPr lang="zh-CN" altLang="en-US"/>
              <a:t>单击此处编辑母版标题样式</a:t>
            </a:r>
            <a:endParaRPr lang="en-US" dirty="0"/>
          </a:p>
        </p:txBody>
      </p:sp>
      <p:sp>
        <p:nvSpPr>
          <p:cNvPr id="3" name="图片占位符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a:t>单击图标添加图片</a:t>
            </a:r>
            <a:endParaRPr lang="en-US" dirty="0"/>
          </a:p>
        </p:txBody>
      </p:sp>
      <p:sp>
        <p:nvSpPr>
          <p:cNvPr id="4" name="文本占位符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p>
            <a:pPr rtl="0"/>
            <a:fld id="{B31FA009-DC58-4971-B4B3-F4EC2728E4C7}" type="datetime1">
              <a:rPr lang="zh-CN" altLang="en-US" smtClean="0"/>
              <a:t>2025/11/16</a:t>
            </a:fld>
            <a:endParaRPr lang="en-US" dirty="0"/>
          </a:p>
        </p:txBody>
      </p:sp>
      <p:sp>
        <p:nvSpPr>
          <p:cNvPr id="6" name="页脚占位符 5"/>
          <p:cNvSpPr>
            <a:spLocks noGrp="1"/>
          </p:cNvSpPr>
          <p:nvPr>
            <p:ph type="ftr" sz="quarter" idx="11"/>
          </p:nvPr>
        </p:nvSpPr>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lang="en-US" dirty="0"/>
          </a:p>
        </p:txBody>
      </p:sp>
      <p:sp>
        <p:nvSpPr>
          <p:cNvPr id="4" name="日期占位符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551BAACF-4A3B-4F14-9A95-4E3D403B1AEE}" type="datetime1">
              <a:rPr lang="zh-CN" altLang="en-US" smtClean="0"/>
              <a:t>2025/11/16</a:t>
            </a:fld>
            <a:endParaRPr lang="en-US" dirty="0"/>
          </a:p>
        </p:txBody>
      </p:sp>
      <p:sp>
        <p:nvSpPr>
          <p:cNvPr id="5" name="页脚占位符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sp>
        <p:nvSpPr>
          <p:cNvPr id="9" name="矩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0" name="长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1" name="矩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60" r:id="rId1"/>
    <p:sldLayoutId id="2147483762" r:id="rId2"/>
    <p:sldLayoutId id="2147483756" r:id="rId3"/>
    <p:sldLayoutId id="2147483757" r:id="rId4"/>
    <p:sldLayoutId id="2147483758" r:id="rId5"/>
    <p:sldLayoutId id="2147483759" r:id="rId6"/>
    <p:sldLayoutId id="2147483711"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E72DE4C-9DE0-78DB-9FEE-C54D6F903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05" y="561443"/>
            <a:ext cx="2615480" cy="978600"/>
          </a:xfrm>
          <a:prstGeom prst="rect">
            <a:avLst/>
          </a:prstGeom>
        </p:spPr>
      </p:pic>
      <p:sp>
        <p:nvSpPr>
          <p:cNvPr id="3" name="文本框 2">
            <a:extLst>
              <a:ext uri="{FF2B5EF4-FFF2-40B4-BE49-F238E27FC236}">
                <a16:creationId xmlns:a16="http://schemas.microsoft.com/office/drawing/2014/main" id="{D254146E-4728-25D5-8100-55E2375A4890}"/>
              </a:ext>
            </a:extLst>
          </p:cNvPr>
          <p:cNvSpPr txBox="1"/>
          <p:nvPr/>
        </p:nvSpPr>
        <p:spPr>
          <a:xfrm>
            <a:off x="152961" y="2207014"/>
            <a:ext cx="11886074" cy="677108"/>
          </a:xfrm>
          <a:prstGeom prst="rect">
            <a:avLst/>
          </a:prstGeom>
          <a:noFill/>
        </p:spPr>
        <p:txBody>
          <a:bodyPr wrap="none" rtlCol="0">
            <a:spAutoFit/>
          </a:bodyPr>
          <a:lstStyle/>
          <a:p>
            <a:r>
              <a:rPr lang="en-US" altLang="zh-CN" sz="3800" b="1" dirty="0" err="1">
                <a:solidFill>
                  <a:srgbClr val="C00000"/>
                </a:solidFill>
              </a:rPr>
              <a:t>DSETA</a:t>
            </a:r>
            <a:r>
              <a:rPr lang="en-US" altLang="zh-CN" sz="3800" b="1" dirty="0">
                <a:solidFill>
                  <a:srgbClr val="C00000"/>
                </a:solidFill>
              </a:rPr>
              <a:t>: Driving Style-Aware Estimated Time of Arrival</a:t>
            </a:r>
            <a:endParaRPr lang="zh-CN" altLang="en-US" sz="3800" b="1" dirty="0">
              <a:solidFill>
                <a:srgbClr val="C00000"/>
              </a:solidFill>
            </a:endParaRPr>
          </a:p>
        </p:txBody>
      </p:sp>
      <p:pic>
        <p:nvPicPr>
          <p:cNvPr id="5" name="图片 4" descr="蓝色的标志&#10;&#10;描述已自动生成">
            <a:extLst>
              <a:ext uri="{FF2B5EF4-FFF2-40B4-BE49-F238E27FC236}">
                <a16:creationId xmlns:a16="http://schemas.microsoft.com/office/drawing/2014/main" id="{6D4C31C0-3D13-411F-6296-F8C650FE5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267" y="5823919"/>
            <a:ext cx="2480890" cy="767362"/>
          </a:xfrm>
          <a:prstGeom prst="rect">
            <a:avLst/>
          </a:prstGeom>
        </p:spPr>
      </p:pic>
      <p:pic>
        <p:nvPicPr>
          <p:cNvPr id="9" name="图片 8">
            <a:extLst>
              <a:ext uri="{FF2B5EF4-FFF2-40B4-BE49-F238E27FC236}">
                <a16:creationId xmlns:a16="http://schemas.microsoft.com/office/drawing/2014/main" id="{AD6DBAA0-84E9-35D9-C239-9E16D5B1C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75" y="5880485"/>
            <a:ext cx="2480889" cy="716029"/>
          </a:xfrm>
          <a:prstGeom prst="rect">
            <a:avLst/>
          </a:prstGeom>
        </p:spPr>
      </p:pic>
      <p:sp>
        <p:nvSpPr>
          <p:cNvPr id="10" name="文本框 9">
            <a:extLst>
              <a:ext uri="{FF2B5EF4-FFF2-40B4-BE49-F238E27FC236}">
                <a16:creationId xmlns:a16="http://schemas.microsoft.com/office/drawing/2014/main" id="{C792CD4A-3B19-620F-F5AE-ACE50837248D}"/>
              </a:ext>
            </a:extLst>
          </p:cNvPr>
          <p:cNvSpPr txBox="1"/>
          <p:nvPr/>
        </p:nvSpPr>
        <p:spPr>
          <a:xfrm>
            <a:off x="2944333" y="3448575"/>
            <a:ext cx="6303329" cy="584775"/>
          </a:xfrm>
          <a:prstGeom prst="rect">
            <a:avLst/>
          </a:prstGeom>
          <a:noFill/>
        </p:spPr>
        <p:txBody>
          <a:bodyPr wrap="none" rtlCol="0">
            <a:spAutoFit/>
          </a:bodyPr>
          <a:lstStyle/>
          <a:p>
            <a:pPr algn="ctr"/>
            <a:r>
              <a:rPr lang="en-US" altLang="zh-CN" sz="3200" dirty="0"/>
              <a:t>Authors: Bolin Zhang</a:t>
            </a:r>
            <a:r>
              <a:rPr lang="en-US" altLang="zh-CN" sz="3200" baseline="30000" dirty="0"/>
              <a:t>1</a:t>
            </a:r>
            <a:r>
              <a:rPr lang="en-US" altLang="zh-CN" sz="3200" dirty="0"/>
              <a:t>,</a:t>
            </a:r>
            <a:r>
              <a:rPr lang="zh-CN" altLang="en-US" sz="3200" dirty="0"/>
              <a:t> </a:t>
            </a:r>
            <a:r>
              <a:rPr lang="en-US" altLang="zh-CN" sz="3200" dirty="0"/>
              <a:t>Zhidan</a:t>
            </a:r>
            <a:r>
              <a:rPr lang="zh-CN" altLang="en-US" sz="3200" dirty="0"/>
              <a:t> </a:t>
            </a:r>
            <a:r>
              <a:rPr lang="en-US" altLang="zh-CN" sz="3200" dirty="0"/>
              <a:t>Liu*</a:t>
            </a:r>
            <a:r>
              <a:rPr lang="en-US" altLang="zh-CN" sz="3200" baseline="30000" dirty="0"/>
              <a:t>2</a:t>
            </a:r>
            <a:endParaRPr lang="zh-CN" altLang="en-US" sz="3200" baseline="30000" dirty="0"/>
          </a:p>
        </p:txBody>
      </p:sp>
    </p:spTree>
    <p:extLst>
      <p:ext uri="{BB962C8B-B14F-4D97-AF65-F5344CB8AC3E}">
        <p14:creationId xmlns:p14="http://schemas.microsoft.com/office/powerpoint/2010/main" val="49535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C55D-F5DE-A2B7-4491-DE5A2830D1B6}"/>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0604791-E279-BB3B-FA17-CFEAEB168EC5}"/>
              </a:ext>
            </a:extLst>
          </p:cNvPr>
          <p:cNvSpPr>
            <a:spLocks noGrp="1"/>
          </p:cNvSpPr>
          <p:nvPr>
            <p:ph type="sldNum" sz="quarter" idx="12"/>
          </p:nvPr>
        </p:nvSpPr>
        <p:spPr/>
        <p:txBody>
          <a:bodyPr/>
          <a:lstStyle/>
          <a:p>
            <a:fld id="{3A98EE3D-8CD1-4C3F-BD1C-C98C9596463C}" type="slidenum">
              <a:rPr lang="en-US" smtClean="0"/>
              <a:pPr/>
              <a:t>10</a:t>
            </a:fld>
            <a:endParaRPr lang="en-US" dirty="0"/>
          </a:p>
        </p:txBody>
      </p:sp>
      <p:sp>
        <p:nvSpPr>
          <p:cNvPr id="7" name="文本框 6">
            <a:extLst>
              <a:ext uri="{FF2B5EF4-FFF2-40B4-BE49-F238E27FC236}">
                <a16:creationId xmlns:a16="http://schemas.microsoft.com/office/drawing/2014/main" id="{7D803E8A-0B97-1E2E-B921-F215DBBD6C3B}"/>
              </a:ext>
            </a:extLst>
          </p:cNvPr>
          <p:cNvSpPr txBox="1"/>
          <p:nvPr/>
        </p:nvSpPr>
        <p:spPr>
          <a:xfrm>
            <a:off x="457200" y="558802"/>
            <a:ext cx="2419252" cy="584775"/>
          </a:xfrm>
          <a:prstGeom prst="rect">
            <a:avLst/>
          </a:prstGeom>
          <a:noFill/>
        </p:spPr>
        <p:txBody>
          <a:bodyPr wrap="none" rtlCol="0">
            <a:spAutoFit/>
          </a:bodyPr>
          <a:lstStyle/>
          <a:p>
            <a:r>
              <a:rPr lang="en-US" altLang="zh-CN" sz="3200" b="1" dirty="0"/>
              <a:t>Experiments</a:t>
            </a:r>
            <a:endParaRPr lang="zh-CN" altLang="en-US" sz="3200" b="1" dirty="0"/>
          </a:p>
        </p:txBody>
      </p:sp>
      <p:sp>
        <p:nvSpPr>
          <p:cNvPr id="8" name="文本框 7">
            <a:extLst>
              <a:ext uri="{FF2B5EF4-FFF2-40B4-BE49-F238E27FC236}">
                <a16:creationId xmlns:a16="http://schemas.microsoft.com/office/drawing/2014/main" id="{7A579910-E728-651E-3821-32D39480C0C3}"/>
              </a:ext>
            </a:extLst>
          </p:cNvPr>
          <p:cNvSpPr txBox="1"/>
          <p:nvPr/>
        </p:nvSpPr>
        <p:spPr>
          <a:xfrm>
            <a:off x="457200" y="1143577"/>
            <a:ext cx="1342034" cy="523220"/>
          </a:xfrm>
          <a:prstGeom prst="rect">
            <a:avLst/>
          </a:prstGeom>
          <a:noFill/>
        </p:spPr>
        <p:txBody>
          <a:bodyPr wrap="none" rtlCol="0">
            <a:spAutoFit/>
          </a:bodyPr>
          <a:lstStyle/>
          <a:p>
            <a:r>
              <a:rPr lang="en-US" altLang="zh-CN" sz="2800" b="1" dirty="0">
                <a:solidFill>
                  <a:srgbClr val="C00000"/>
                </a:solidFill>
              </a:rPr>
              <a:t>Dataset</a:t>
            </a:r>
            <a:endParaRPr lang="zh-CN" altLang="en-US" sz="2800" b="1" dirty="0">
              <a:solidFill>
                <a:srgbClr val="C00000"/>
              </a:solidFill>
            </a:endParaRPr>
          </a:p>
        </p:txBody>
      </p:sp>
      <p:sp>
        <p:nvSpPr>
          <p:cNvPr id="10" name="文本框 9">
            <a:extLst>
              <a:ext uri="{FF2B5EF4-FFF2-40B4-BE49-F238E27FC236}">
                <a16:creationId xmlns:a16="http://schemas.microsoft.com/office/drawing/2014/main" id="{D2BB6ADC-47CF-7507-CD3B-D58AFEC416B9}"/>
              </a:ext>
            </a:extLst>
          </p:cNvPr>
          <p:cNvSpPr txBox="1"/>
          <p:nvPr/>
        </p:nvSpPr>
        <p:spPr>
          <a:xfrm>
            <a:off x="1026236" y="1836073"/>
            <a:ext cx="10265877" cy="461665"/>
          </a:xfrm>
          <a:prstGeom prst="rect">
            <a:avLst/>
          </a:prstGeom>
          <a:noFill/>
        </p:spPr>
        <p:txBody>
          <a:bodyPr wrap="square">
            <a:spAutoFit/>
          </a:bodyPr>
          <a:lstStyle/>
          <a:p>
            <a:pPr marL="285750" indent="-285750" algn="just">
              <a:buFont typeface="Wingdings" panose="05000000000000000000" pitchFamily="2" charset="2"/>
              <a:buChar char="p"/>
            </a:pPr>
            <a:r>
              <a:rPr lang="en-US" altLang="zh-CN" sz="2400" kern="1200" dirty="0">
                <a:solidFill>
                  <a:schemeClr val="tx1"/>
                </a:solidFill>
                <a:effectLst/>
                <a:latin typeface="+mn-lt"/>
                <a:ea typeface="+mn-ea"/>
                <a:cs typeface="+mn-cs"/>
              </a:rPr>
              <a:t> Experiments </a:t>
            </a:r>
            <a:r>
              <a:rPr lang="en-US" altLang="zh-CN" sz="2400" dirty="0"/>
              <a:t>on</a:t>
            </a:r>
            <a:r>
              <a:rPr lang="en-US" altLang="zh-CN" sz="2400" kern="1200" dirty="0">
                <a:solidFill>
                  <a:schemeClr val="tx1"/>
                </a:solidFill>
                <a:effectLst/>
                <a:latin typeface="+mn-lt"/>
                <a:ea typeface="+mn-ea"/>
                <a:cs typeface="+mn-cs"/>
              </a:rPr>
              <a:t> a large, real-world anonymous trip trajectory dataset</a:t>
            </a:r>
            <a:endParaRPr lang="zh-CN" altLang="en-US" sz="2400" dirty="0"/>
          </a:p>
        </p:txBody>
      </p:sp>
      <p:grpSp>
        <p:nvGrpSpPr>
          <p:cNvPr id="9" name="组合 8">
            <a:extLst>
              <a:ext uri="{FF2B5EF4-FFF2-40B4-BE49-F238E27FC236}">
                <a16:creationId xmlns:a16="http://schemas.microsoft.com/office/drawing/2014/main" id="{69628BDB-120C-93DE-F620-583317589C3D}"/>
              </a:ext>
            </a:extLst>
          </p:cNvPr>
          <p:cNvGrpSpPr/>
          <p:nvPr/>
        </p:nvGrpSpPr>
        <p:grpSpPr>
          <a:xfrm>
            <a:off x="2876451" y="2539587"/>
            <a:ext cx="6376405" cy="3941042"/>
            <a:chOff x="3384808" y="2684987"/>
            <a:chExt cx="5422380" cy="3340062"/>
          </a:xfrm>
        </p:grpSpPr>
        <p:pic>
          <p:nvPicPr>
            <p:cNvPr id="4" name="图片 3">
              <a:extLst>
                <a:ext uri="{FF2B5EF4-FFF2-40B4-BE49-F238E27FC236}">
                  <a16:creationId xmlns:a16="http://schemas.microsoft.com/office/drawing/2014/main" id="{7CEBEAA0-49EE-DDD9-4693-85B5BA6A7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808" y="3054319"/>
              <a:ext cx="5422380" cy="2970730"/>
            </a:xfrm>
            <a:prstGeom prst="rect">
              <a:avLst/>
            </a:prstGeom>
          </p:spPr>
        </p:pic>
        <p:sp>
          <p:nvSpPr>
            <p:cNvPr id="6" name="文本框 5">
              <a:extLst>
                <a:ext uri="{FF2B5EF4-FFF2-40B4-BE49-F238E27FC236}">
                  <a16:creationId xmlns:a16="http://schemas.microsoft.com/office/drawing/2014/main" id="{A643D2F0-9298-5D08-25E2-D5D259576615}"/>
                </a:ext>
              </a:extLst>
            </p:cNvPr>
            <p:cNvSpPr txBox="1"/>
            <p:nvPr/>
          </p:nvSpPr>
          <p:spPr>
            <a:xfrm>
              <a:off x="3384808" y="2684987"/>
              <a:ext cx="4387676" cy="369332"/>
            </a:xfrm>
            <a:prstGeom prst="rect">
              <a:avLst/>
            </a:prstGeom>
            <a:noFill/>
          </p:spPr>
          <p:txBody>
            <a:bodyPr wrap="none" rtlCol="0">
              <a:spAutoFit/>
            </a:bodyPr>
            <a:lstStyle/>
            <a:p>
              <a:r>
                <a:rPr lang="en-US" altLang="zh-CN" dirty="0">
                  <a:solidFill>
                    <a:srgbClr val="242021"/>
                  </a:solidFill>
                  <a:ea typeface="Calibri" panose="020F0502020204030204" pitchFamily="34" charset="0"/>
                  <a:cs typeface="Calibri" panose="020F0502020204030204" pitchFamily="34" charset="0"/>
                </a:rPr>
                <a:t>Table. Statistics of the real-world trip dataset.</a:t>
              </a:r>
              <a:endParaRPr lang="zh-CN" altLang="en-US" dirty="0"/>
            </a:p>
          </p:txBody>
        </p:sp>
      </p:grpSp>
    </p:spTree>
    <p:extLst>
      <p:ext uri="{BB962C8B-B14F-4D97-AF65-F5344CB8AC3E}">
        <p14:creationId xmlns:p14="http://schemas.microsoft.com/office/powerpoint/2010/main" val="122206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E60F6DA-21AD-183A-DCEA-A67A9121FDAA}"/>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
        <p:nvSpPr>
          <p:cNvPr id="8" name="文本框 7">
            <a:extLst>
              <a:ext uri="{FF2B5EF4-FFF2-40B4-BE49-F238E27FC236}">
                <a16:creationId xmlns:a16="http://schemas.microsoft.com/office/drawing/2014/main" id="{AAAEAD78-6965-3506-40AE-5841658BD920}"/>
              </a:ext>
            </a:extLst>
          </p:cNvPr>
          <p:cNvSpPr txBox="1"/>
          <p:nvPr/>
        </p:nvSpPr>
        <p:spPr>
          <a:xfrm>
            <a:off x="457200" y="1143577"/>
            <a:ext cx="4163319" cy="523220"/>
          </a:xfrm>
          <a:prstGeom prst="rect">
            <a:avLst/>
          </a:prstGeom>
          <a:noFill/>
        </p:spPr>
        <p:txBody>
          <a:bodyPr wrap="none" rtlCol="0">
            <a:spAutoFit/>
          </a:bodyPr>
          <a:lstStyle/>
          <a:p>
            <a:r>
              <a:rPr lang="en-US" altLang="zh-CN" sz="2800" b="1" dirty="0">
                <a:solidFill>
                  <a:srgbClr val="C00000"/>
                </a:solidFill>
              </a:rPr>
              <a:t>Performance Comparison</a:t>
            </a:r>
            <a:endParaRPr lang="zh-CN" altLang="en-US" sz="2800" b="1" dirty="0">
              <a:solidFill>
                <a:srgbClr val="C00000"/>
              </a:solidFill>
            </a:endParaRPr>
          </a:p>
        </p:txBody>
      </p:sp>
      <p:sp>
        <p:nvSpPr>
          <p:cNvPr id="5" name="文本框 4">
            <a:extLst>
              <a:ext uri="{FF2B5EF4-FFF2-40B4-BE49-F238E27FC236}">
                <a16:creationId xmlns:a16="http://schemas.microsoft.com/office/drawing/2014/main" id="{F35FC361-C055-4DCD-0F15-ABDA0E968B3F}"/>
              </a:ext>
            </a:extLst>
          </p:cNvPr>
          <p:cNvSpPr txBox="1"/>
          <p:nvPr/>
        </p:nvSpPr>
        <p:spPr>
          <a:xfrm>
            <a:off x="548874" y="1670735"/>
            <a:ext cx="11224882" cy="461665"/>
          </a:xfrm>
          <a:prstGeom prst="rect">
            <a:avLst/>
          </a:prstGeom>
          <a:noFill/>
        </p:spPr>
        <p:txBody>
          <a:bodyPr wrap="square">
            <a:spAutoFit/>
          </a:bodyPr>
          <a:lstStyle>
            <a:defPPr rtl="0">
              <a:defRPr lang="zh-cn"/>
            </a:defPPr>
            <a:lvl1pPr marL="285750" indent="-285750" algn="just">
              <a:buFont typeface="Wingdings" panose="05000000000000000000" pitchFamily="2" charset="2"/>
              <a:buChar char="p"/>
              <a:defRPr>
                <a:effectLst/>
              </a:defRPr>
            </a:lvl1pPr>
          </a:lstStyle>
          <a:p>
            <a:pPr algn="ctr"/>
            <a:r>
              <a:rPr lang="en-US" altLang="zh-CN" sz="2400" dirty="0"/>
              <a:t> </a:t>
            </a:r>
            <a:r>
              <a:rPr lang="en-US" altLang="zh-CN" sz="2400" dirty="0" err="1"/>
              <a:t>DSETA</a:t>
            </a:r>
            <a:r>
              <a:rPr lang="en-US" altLang="zh-CN" sz="2400" dirty="0"/>
              <a:t> achieves the best performance across all three trip categories and metrics</a:t>
            </a:r>
            <a:endParaRPr lang="zh-CN" altLang="en-US" sz="2400" dirty="0"/>
          </a:p>
        </p:txBody>
      </p:sp>
      <p:sp>
        <p:nvSpPr>
          <p:cNvPr id="3" name="文本框 2">
            <a:extLst>
              <a:ext uri="{FF2B5EF4-FFF2-40B4-BE49-F238E27FC236}">
                <a16:creationId xmlns:a16="http://schemas.microsoft.com/office/drawing/2014/main" id="{94D886C0-806B-F73A-29AC-8888A7F1AD95}"/>
              </a:ext>
            </a:extLst>
          </p:cNvPr>
          <p:cNvSpPr txBox="1"/>
          <p:nvPr/>
        </p:nvSpPr>
        <p:spPr>
          <a:xfrm>
            <a:off x="457200" y="558802"/>
            <a:ext cx="2419252" cy="584775"/>
          </a:xfrm>
          <a:prstGeom prst="rect">
            <a:avLst/>
          </a:prstGeom>
          <a:noFill/>
        </p:spPr>
        <p:txBody>
          <a:bodyPr wrap="none" rtlCol="0">
            <a:spAutoFit/>
          </a:bodyPr>
          <a:lstStyle/>
          <a:p>
            <a:r>
              <a:rPr lang="en-US" altLang="zh-CN" sz="3200" b="1" dirty="0"/>
              <a:t>Experiments</a:t>
            </a:r>
            <a:endParaRPr lang="zh-CN" altLang="en-US" sz="3200" b="1" dirty="0"/>
          </a:p>
        </p:txBody>
      </p:sp>
      <p:grpSp>
        <p:nvGrpSpPr>
          <p:cNvPr id="12" name="组合 11">
            <a:extLst>
              <a:ext uri="{FF2B5EF4-FFF2-40B4-BE49-F238E27FC236}">
                <a16:creationId xmlns:a16="http://schemas.microsoft.com/office/drawing/2014/main" id="{ECE88B5F-56AF-20B9-9BF8-2CB27D70B77F}"/>
              </a:ext>
            </a:extLst>
          </p:cNvPr>
          <p:cNvGrpSpPr/>
          <p:nvPr/>
        </p:nvGrpSpPr>
        <p:grpSpPr>
          <a:xfrm>
            <a:off x="627227" y="2616983"/>
            <a:ext cx="11130329" cy="3014560"/>
            <a:chOff x="656466" y="3059668"/>
            <a:chExt cx="10879068" cy="2912862"/>
          </a:xfrm>
        </p:grpSpPr>
        <p:pic>
          <p:nvPicPr>
            <p:cNvPr id="10" name="图片 9">
              <a:extLst>
                <a:ext uri="{FF2B5EF4-FFF2-40B4-BE49-F238E27FC236}">
                  <a16:creationId xmlns:a16="http://schemas.microsoft.com/office/drawing/2014/main" id="{921E2A44-9948-55B2-684E-1666594F0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66" y="3429000"/>
              <a:ext cx="10879068" cy="2543530"/>
            </a:xfrm>
            <a:prstGeom prst="rect">
              <a:avLst/>
            </a:prstGeom>
          </p:spPr>
        </p:pic>
        <p:sp>
          <p:nvSpPr>
            <p:cNvPr id="11" name="文本框 10">
              <a:extLst>
                <a:ext uri="{FF2B5EF4-FFF2-40B4-BE49-F238E27FC236}">
                  <a16:creationId xmlns:a16="http://schemas.microsoft.com/office/drawing/2014/main" id="{1A8A59F7-7D0E-694F-72F3-AB2A764192A8}"/>
                </a:ext>
              </a:extLst>
            </p:cNvPr>
            <p:cNvSpPr txBox="1"/>
            <p:nvPr/>
          </p:nvSpPr>
          <p:spPr>
            <a:xfrm>
              <a:off x="656466" y="3059668"/>
              <a:ext cx="8262775" cy="369332"/>
            </a:xfrm>
            <a:prstGeom prst="rect">
              <a:avLst/>
            </a:prstGeom>
            <a:noFill/>
          </p:spPr>
          <p:txBody>
            <a:bodyPr wrap="none" rtlCol="0">
              <a:spAutoFit/>
            </a:bodyPr>
            <a:lstStyle/>
            <a:p>
              <a:r>
                <a:rPr lang="en-US" altLang="zh-CN" dirty="0">
                  <a:solidFill>
                    <a:srgbClr val="242021"/>
                  </a:solidFill>
                  <a:ea typeface="Calibri" panose="020F0502020204030204" pitchFamily="34" charset="0"/>
                  <a:cs typeface="Calibri" panose="020F0502020204030204" pitchFamily="34" charset="0"/>
                </a:rPr>
                <a:t>Table. Performance comparison of different approaches across varying travel distances.</a:t>
              </a:r>
              <a:endParaRPr lang="zh-CN" altLang="en-US" dirty="0"/>
            </a:p>
          </p:txBody>
        </p:sp>
      </p:grpSp>
    </p:spTree>
    <p:extLst>
      <p:ext uri="{BB962C8B-B14F-4D97-AF65-F5344CB8AC3E}">
        <p14:creationId xmlns:p14="http://schemas.microsoft.com/office/powerpoint/2010/main" val="221807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006FD99-552A-0077-DB04-663EC7828C8C}"/>
              </a:ext>
            </a:extLst>
          </p:cNvPr>
          <p:cNvSpPr>
            <a:spLocks noGrp="1"/>
          </p:cNvSpPr>
          <p:nvPr>
            <p:ph type="sldNum" sz="quarter" idx="12"/>
          </p:nvPr>
        </p:nvSpPr>
        <p:spPr/>
        <p:txBody>
          <a:bodyPr/>
          <a:lstStyle/>
          <a:p>
            <a:fld id="{3A98EE3D-8CD1-4C3F-BD1C-C98C9596463C}" type="slidenum">
              <a:rPr lang="en-US" smtClean="0"/>
              <a:pPr/>
              <a:t>12</a:t>
            </a:fld>
            <a:endParaRPr lang="en-US" dirty="0"/>
          </a:p>
        </p:txBody>
      </p:sp>
      <p:sp>
        <p:nvSpPr>
          <p:cNvPr id="6" name="文本框 5">
            <a:extLst>
              <a:ext uri="{FF2B5EF4-FFF2-40B4-BE49-F238E27FC236}">
                <a16:creationId xmlns:a16="http://schemas.microsoft.com/office/drawing/2014/main" id="{1CEF23E8-A354-CEFC-44AA-130FD0C2743E}"/>
              </a:ext>
            </a:extLst>
          </p:cNvPr>
          <p:cNvSpPr txBox="1"/>
          <p:nvPr/>
        </p:nvSpPr>
        <p:spPr>
          <a:xfrm>
            <a:off x="457200" y="1143577"/>
            <a:ext cx="2513830" cy="523220"/>
          </a:xfrm>
          <a:prstGeom prst="rect">
            <a:avLst/>
          </a:prstGeom>
          <a:noFill/>
        </p:spPr>
        <p:txBody>
          <a:bodyPr wrap="none" rtlCol="0">
            <a:spAutoFit/>
          </a:bodyPr>
          <a:lstStyle/>
          <a:p>
            <a:r>
              <a:rPr lang="en-US" altLang="zh-CN" sz="2800" b="1" dirty="0">
                <a:solidFill>
                  <a:srgbClr val="C00000"/>
                </a:solidFill>
              </a:rPr>
              <a:t>Ablation Study</a:t>
            </a:r>
            <a:endParaRPr lang="zh-CN" altLang="en-US" sz="2800" b="1" dirty="0">
              <a:solidFill>
                <a:srgbClr val="C00000"/>
              </a:solidFill>
            </a:endParaRPr>
          </a:p>
        </p:txBody>
      </p:sp>
      <p:sp>
        <p:nvSpPr>
          <p:cNvPr id="3" name="文本框 2">
            <a:extLst>
              <a:ext uri="{FF2B5EF4-FFF2-40B4-BE49-F238E27FC236}">
                <a16:creationId xmlns:a16="http://schemas.microsoft.com/office/drawing/2014/main" id="{156C0E70-1EA7-84F2-9169-E5C3130CD24D}"/>
              </a:ext>
            </a:extLst>
          </p:cNvPr>
          <p:cNvSpPr txBox="1"/>
          <p:nvPr/>
        </p:nvSpPr>
        <p:spPr>
          <a:xfrm>
            <a:off x="830484" y="1624211"/>
            <a:ext cx="9837516" cy="461665"/>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2400" dirty="0"/>
              <a:t> Improvement in prediction accuracy obtained by different modules</a:t>
            </a:r>
            <a:endParaRPr lang="zh-CN" altLang="zh-CN" sz="2400" dirty="0"/>
          </a:p>
        </p:txBody>
      </p:sp>
      <p:sp>
        <p:nvSpPr>
          <p:cNvPr id="8" name="文本框 7">
            <a:extLst>
              <a:ext uri="{FF2B5EF4-FFF2-40B4-BE49-F238E27FC236}">
                <a16:creationId xmlns:a16="http://schemas.microsoft.com/office/drawing/2014/main" id="{F157127F-3843-109A-D981-F91733E8625D}"/>
              </a:ext>
            </a:extLst>
          </p:cNvPr>
          <p:cNvSpPr txBox="1"/>
          <p:nvPr/>
        </p:nvSpPr>
        <p:spPr>
          <a:xfrm>
            <a:off x="457200" y="558802"/>
            <a:ext cx="2419252" cy="584775"/>
          </a:xfrm>
          <a:prstGeom prst="rect">
            <a:avLst/>
          </a:prstGeom>
          <a:noFill/>
        </p:spPr>
        <p:txBody>
          <a:bodyPr wrap="none" rtlCol="0">
            <a:spAutoFit/>
          </a:bodyPr>
          <a:lstStyle/>
          <a:p>
            <a:r>
              <a:rPr lang="en-US" altLang="zh-CN" sz="3200" b="1" dirty="0"/>
              <a:t>Experiments</a:t>
            </a:r>
            <a:endParaRPr lang="zh-CN" altLang="en-US" sz="3200" b="1" dirty="0"/>
          </a:p>
        </p:txBody>
      </p:sp>
      <p:grpSp>
        <p:nvGrpSpPr>
          <p:cNvPr id="13" name="组合 12">
            <a:extLst>
              <a:ext uri="{FF2B5EF4-FFF2-40B4-BE49-F238E27FC236}">
                <a16:creationId xmlns:a16="http://schemas.microsoft.com/office/drawing/2014/main" id="{1D47860F-8246-1E14-B312-AF2DD75F21B6}"/>
              </a:ext>
            </a:extLst>
          </p:cNvPr>
          <p:cNvGrpSpPr/>
          <p:nvPr/>
        </p:nvGrpSpPr>
        <p:grpSpPr>
          <a:xfrm>
            <a:off x="3026229" y="2428623"/>
            <a:ext cx="6438755" cy="3304519"/>
            <a:chOff x="3031814" y="3360764"/>
            <a:chExt cx="6128369" cy="3106012"/>
          </a:xfrm>
        </p:grpSpPr>
        <p:pic>
          <p:nvPicPr>
            <p:cNvPr id="11" name="图片 10">
              <a:extLst>
                <a:ext uri="{FF2B5EF4-FFF2-40B4-BE49-F238E27FC236}">
                  <a16:creationId xmlns:a16="http://schemas.microsoft.com/office/drawing/2014/main" id="{18B33ACA-63C3-A6BD-8D35-1D1DE05E2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814" y="3730096"/>
              <a:ext cx="6128369" cy="2736680"/>
            </a:xfrm>
            <a:prstGeom prst="rect">
              <a:avLst/>
            </a:prstGeom>
          </p:spPr>
        </p:pic>
        <p:sp>
          <p:nvSpPr>
            <p:cNvPr id="12" name="文本框 11">
              <a:extLst>
                <a:ext uri="{FF2B5EF4-FFF2-40B4-BE49-F238E27FC236}">
                  <a16:creationId xmlns:a16="http://schemas.microsoft.com/office/drawing/2014/main" id="{11DAB194-7A4B-0919-84E0-4C8693EBEA21}"/>
                </a:ext>
              </a:extLst>
            </p:cNvPr>
            <p:cNvSpPr txBox="1"/>
            <p:nvPr/>
          </p:nvSpPr>
          <p:spPr>
            <a:xfrm>
              <a:off x="3031814" y="3360764"/>
              <a:ext cx="5427255" cy="369332"/>
            </a:xfrm>
            <a:prstGeom prst="rect">
              <a:avLst/>
            </a:prstGeom>
            <a:noFill/>
          </p:spPr>
          <p:txBody>
            <a:bodyPr wrap="none" rtlCol="0">
              <a:spAutoFit/>
            </a:bodyPr>
            <a:lstStyle/>
            <a:p>
              <a:r>
                <a:rPr lang="en-US" altLang="zh-CN" dirty="0">
                  <a:solidFill>
                    <a:srgbClr val="242021"/>
                  </a:solidFill>
                  <a:ea typeface="Calibri" panose="020F0502020204030204" pitchFamily="34" charset="0"/>
                  <a:cs typeface="Calibri" panose="020F0502020204030204" pitchFamily="34" charset="0"/>
                </a:rPr>
                <a:t>Table. Performance comparison among </a:t>
              </a:r>
              <a:r>
                <a:rPr lang="en-US" altLang="zh-CN" dirty="0" err="1">
                  <a:solidFill>
                    <a:srgbClr val="242021"/>
                  </a:solidFill>
                  <a:ea typeface="Calibri" panose="020F0502020204030204" pitchFamily="34" charset="0"/>
                  <a:cs typeface="Calibri" panose="020F0502020204030204" pitchFamily="34" charset="0"/>
                </a:rPr>
                <a:t>DSETA</a:t>
              </a:r>
              <a:r>
                <a:rPr lang="en-US" altLang="zh-CN" dirty="0">
                  <a:solidFill>
                    <a:srgbClr val="242021"/>
                  </a:solidFill>
                  <a:ea typeface="Calibri" panose="020F0502020204030204" pitchFamily="34" charset="0"/>
                  <a:cs typeface="Calibri" panose="020F0502020204030204" pitchFamily="34" charset="0"/>
                </a:rPr>
                <a:t> variants </a:t>
              </a:r>
              <a:endParaRPr lang="zh-CN" altLang="en-US" dirty="0"/>
            </a:p>
          </p:txBody>
        </p:sp>
      </p:grpSp>
    </p:spTree>
    <p:extLst>
      <p:ext uri="{BB962C8B-B14F-4D97-AF65-F5344CB8AC3E}">
        <p14:creationId xmlns:p14="http://schemas.microsoft.com/office/powerpoint/2010/main" val="39958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49D3840-E1F2-394B-2BB6-3141F9C16BCE}"/>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
        <p:nvSpPr>
          <p:cNvPr id="4" name="文本框 3">
            <a:extLst>
              <a:ext uri="{FF2B5EF4-FFF2-40B4-BE49-F238E27FC236}">
                <a16:creationId xmlns:a16="http://schemas.microsoft.com/office/drawing/2014/main" id="{75A2A081-167E-6C98-454D-6B722C00AD23}"/>
              </a:ext>
            </a:extLst>
          </p:cNvPr>
          <p:cNvSpPr txBox="1"/>
          <p:nvPr/>
        </p:nvSpPr>
        <p:spPr>
          <a:xfrm>
            <a:off x="457200" y="1143577"/>
            <a:ext cx="4491935" cy="523220"/>
          </a:xfrm>
          <a:prstGeom prst="rect">
            <a:avLst/>
          </a:prstGeom>
          <a:noFill/>
        </p:spPr>
        <p:txBody>
          <a:bodyPr wrap="none" rtlCol="0">
            <a:spAutoFit/>
          </a:bodyPr>
          <a:lstStyle/>
          <a:p>
            <a:r>
              <a:rPr lang="en-US" altLang="zh-CN" sz="2800" b="1" dirty="0">
                <a:solidFill>
                  <a:srgbClr val="C00000"/>
                </a:solidFill>
              </a:rPr>
              <a:t>Impact of Hyperparameters</a:t>
            </a:r>
            <a:endParaRPr lang="zh-CN" altLang="en-US" sz="2800" b="1" dirty="0">
              <a:solidFill>
                <a:srgbClr val="C00000"/>
              </a:solidFill>
            </a:endParaRPr>
          </a:p>
        </p:txBody>
      </p:sp>
      <p:sp>
        <p:nvSpPr>
          <p:cNvPr id="5" name="文本框 4">
            <a:extLst>
              <a:ext uri="{FF2B5EF4-FFF2-40B4-BE49-F238E27FC236}">
                <a16:creationId xmlns:a16="http://schemas.microsoft.com/office/drawing/2014/main" id="{1684815D-953A-94CF-0BFC-3BD2882A9FA7}"/>
              </a:ext>
            </a:extLst>
          </p:cNvPr>
          <p:cNvSpPr txBox="1"/>
          <p:nvPr/>
        </p:nvSpPr>
        <p:spPr>
          <a:xfrm>
            <a:off x="991915" y="1753149"/>
            <a:ext cx="4765312" cy="461665"/>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2400" dirty="0"/>
              <a:t> Determination of 𝜆</a:t>
            </a:r>
            <a:r>
              <a:rPr lang="en-US" altLang="zh-CN" dirty="0"/>
              <a:t>1</a:t>
            </a:r>
            <a:r>
              <a:rPr lang="en-US" altLang="zh-CN" sz="2400" dirty="0"/>
              <a:t>, 𝜆</a:t>
            </a:r>
            <a:r>
              <a:rPr lang="en-US" altLang="zh-CN" dirty="0"/>
              <a:t>2</a:t>
            </a:r>
            <a:r>
              <a:rPr lang="en-US" altLang="zh-CN" sz="2400" dirty="0"/>
              <a:t>, and 𝜆</a:t>
            </a:r>
            <a:r>
              <a:rPr lang="en-US" altLang="zh-CN" dirty="0"/>
              <a:t>3</a:t>
            </a:r>
            <a:endParaRPr lang="zh-CN" altLang="en-US" sz="2400" dirty="0"/>
          </a:p>
        </p:txBody>
      </p:sp>
      <p:sp>
        <p:nvSpPr>
          <p:cNvPr id="7" name="文本框 6">
            <a:extLst>
              <a:ext uri="{FF2B5EF4-FFF2-40B4-BE49-F238E27FC236}">
                <a16:creationId xmlns:a16="http://schemas.microsoft.com/office/drawing/2014/main" id="{0B20C1C1-2F49-E5EE-DDE2-801EFACA64EC}"/>
              </a:ext>
            </a:extLst>
          </p:cNvPr>
          <p:cNvSpPr txBox="1"/>
          <p:nvPr/>
        </p:nvSpPr>
        <p:spPr>
          <a:xfrm>
            <a:off x="457200" y="558802"/>
            <a:ext cx="2419252" cy="584775"/>
          </a:xfrm>
          <a:prstGeom prst="rect">
            <a:avLst/>
          </a:prstGeom>
          <a:noFill/>
        </p:spPr>
        <p:txBody>
          <a:bodyPr wrap="none" rtlCol="0">
            <a:spAutoFit/>
          </a:bodyPr>
          <a:lstStyle/>
          <a:p>
            <a:r>
              <a:rPr lang="en-US" altLang="zh-CN" sz="3200" b="1" dirty="0"/>
              <a:t>Experiments</a:t>
            </a:r>
            <a:endParaRPr lang="zh-CN" altLang="en-US" sz="3200" b="1" dirty="0"/>
          </a:p>
        </p:txBody>
      </p:sp>
      <p:grpSp>
        <p:nvGrpSpPr>
          <p:cNvPr id="11" name="组合 10">
            <a:extLst>
              <a:ext uri="{FF2B5EF4-FFF2-40B4-BE49-F238E27FC236}">
                <a16:creationId xmlns:a16="http://schemas.microsoft.com/office/drawing/2014/main" id="{34FD28C4-6373-35DC-63B4-6D247BE4DE84}"/>
              </a:ext>
            </a:extLst>
          </p:cNvPr>
          <p:cNvGrpSpPr/>
          <p:nvPr/>
        </p:nvGrpSpPr>
        <p:grpSpPr>
          <a:xfrm>
            <a:off x="236036" y="2750457"/>
            <a:ext cx="11719927" cy="2510609"/>
            <a:chOff x="537387" y="2895326"/>
            <a:chExt cx="11117226" cy="2255545"/>
          </a:xfrm>
        </p:grpSpPr>
        <p:pic>
          <p:nvPicPr>
            <p:cNvPr id="9" name="图片 8">
              <a:extLst>
                <a:ext uri="{FF2B5EF4-FFF2-40B4-BE49-F238E27FC236}">
                  <a16:creationId xmlns:a16="http://schemas.microsoft.com/office/drawing/2014/main" id="{1E8ECE11-2A95-81A9-57FA-C0032C435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87" y="2895326"/>
              <a:ext cx="11117226" cy="1886213"/>
            </a:xfrm>
            <a:prstGeom prst="rect">
              <a:avLst/>
            </a:prstGeom>
          </p:spPr>
        </p:pic>
        <p:sp>
          <p:nvSpPr>
            <p:cNvPr id="10" name="文本框 9">
              <a:extLst>
                <a:ext uri="{FF2B5EF4-FFF2-40B4-BE49-F238E27FC236}">
                  <a16:creationId xmlns:a16="http://schemas.microsoft.com/office/drawing/2014/main" id="{C6453F3D-67A2-E19D-BBE1-D8C781BC0E96}"/>
                </a:ext>
              </a:extLst>
            </p:cNvPr>
            <p:cNvSpPr txBox="1"/>
            <p:nvPr/>
          </p:nvSpPr>
          <p:spPr>
            <a:xfrm>
              <a:off x="3178374" y="4781539"/>
              <a:ext cx="5835252" cy="369332"/>
            </a:xfrm>
            <a:prstGeom prst="rect">
              <a:avLst/>
            </a:prstGeom>
            <a:noFill/>
          </p:spPr>
          <p:txBody>
            <a:bodyPr wrap="none" rtlCol="0">
              <a:spAutoFit/>
            </a:bodyPr>
            <a:lstStyle/>
            <a:p>
              <a:pPr algn="ctr"/>
              <a:r>
                <a:rPr lang="en-US" altLang="zh-CN" dirty="0">
                  <a:solidFill>
                    <a:srgbClr val="242021"/>
                  </a:solidFill>
                  <a:ea typeface="Calibri" panose="020F0502020204030204" pitchFamily="34" charset="0"/>
                  <a:cs typeface="Calibri" panose="020F0502020204030204" pitchFamily="34" charset="0"/>
                </a:rPr>
                <a:t>Figure. Impact of hyperparameter settings for </a:t>
              </a:r>
              <a:r>
                <a:rPr lang="zh-CN" altLang="en-US" dirty="0">
                  <a:solidFill>
                    <a:srgbClr val="242021"/>
                  </a:solidFill>
                  <a:ea typeface="Calibri" panose="020F0502020204030204" pitchFamily="34" charset="0"/>
                  <a:cs typeface="Calibri" panose="020F0502020204030204" pitchFamily="34" charset="0"/>
                </a:rPr>
                <a:t>𝜆</a:t>
              </a:r>
              <a:r>
                <a:rPr lang="en-US" altLang="zh-CN" sz="1400" dirty="0">
                  <a:solidFill>
                    <a:srgbClr val="242021"/>
                  </a:solidFill>
                  <a:ea typeface="Calibri" panose="020F0502020204030204" pitchFamily="34" charset="0"/>
                  <a:cs typeface="Calibri" panose="020F0502020204030204" pitchFamily="34" charset="0"/>
                </a:rPr>
                <a:t>1</a:t>
              </a:r>
              <a:r>
                <a:rPr lang="en-US" altLang="zh-CN" dirty="0">
                  <a:solidFill>
                    <a:srgbClr val="242021"/>
                  </a:solidFill>
                  <a:ea typeface="Calibri" panose="020F0502020204030204" pitchFamily="34" charset="0"/>
                  <a:cs typeface="Calibri" panose="020F0502020204030204" pitchFamily="34" charset="0"/>
                </a:rPr>
                <a:t>, </a:t>
              </a:r>
              <a:r>
                <a:rPr lang="zh-CN" altLang="en-US" dirty="0">
                  <a:solidFill>
                    <a:srgbClr val="242021"/>
                  </a:solidFill>
                  <a:ea typeface="Calibri" panose="020F0502020204030204" pitchFamily="34" charset="0"/>
                  <a:cs typeface="Calibri" panose="020F0502020204030204" pitchFamily="34" charset="0"/>
                </a:rPr>
                <a:t>𝜆</a:t>
              </a:r>
              <a:r>
                <a:rPr lang="en-US" altLang="zh-CN" sz="1400" dirty="0">
                  <a:solidFill>
                    <a:srgbClr val="242021"/>
                  </a:solidFill>
                  <a:ea typeface="Calibri" panose="020F0502020204030204" pitchFamily="34" charset="0"/>
                  <a:cs typeface="Calibri" panose="020F0502020204030204" pitchFamily="34" charset="0"/>
                </a:rPr>
                <a:t>2</a:t>
              </a:r>
              <a:r>
                <a:rPr lang="en-US" altLang="zh-CN" dirty="0">
                  <a:solidFill>
                    <a:srgbClr val="242021"/>
                  </a:solidFill>
                  <a:ea typeface="Calibri" panose="020F0502020204030204" pitchFamily="34" charset="0"/>
                  <a:cs typeface="Calibri" panose="020F0502020204030204" pitchFamily="34" charset="0"/>
                </a:rPr>
                <a:t>, and </a:t>
              </a:r>
              <a:r>
                <a:rPr lang="zh-CN" altLang="en-US" dirty="0">
                  <a:solidFill>
                    <a:srgbClr val="242021"/>
                  </a:solidFill>
                  <a:ea typeface="Calibri" panose="020F0502020204030204" pitchFamily="34" charset="0"/>
                  <a:cs typeface="Calibri" panose="020F0502020204030204" pitchFamily="34" charset="0"/>
                </a:rPr>
                <a:t>𝜆</a:t>
              </a:r>
              <a:r>
                <a:rPr lang="en-US" altLang="zh-CN" sz="1400" dirty="0">
                  <a:solidFill>
                    <a:srgbClr val="242021"/>
                  </a:solidFill>
                  <a:ea typeface="Calibri" panose="020F0502020204030204" pitchFamily="34" charset="0"/>
                  <a:cs typeface="Calibri" panose="020F0502020204030204" pitchFamily="34" charset="0"/>
                </a:rPr>
                <a:t>3</a:t>
              </a:r>
              <a:r>
                <a:rPr lang="en-US" altLang="zh-CN" dirty="0">
                  <a:solidFill>
                    <a:srgbClr val="242021"/>
                  </a:solidFill>
                  <a:ea typeface="Calibri" panose="020F0502020204030204" pitchFamily="34" charset="0"/>
                  <a:cs typeface="Calibri" panose="020F0502020204030204" pitchFamily="34" charset="0"/>
                </a:rPr>
                <a:t>.</a:t>
              </a:r>
              <a:endParaRPr lang="zh-CN" altLang="en-US" dirty="0"/>
            </a:p>
          </p:txBody>
        </p:sp>
      </p:grpSp>
    </p:spTree>
    <p:extLst>
      <p:ext uri="{BB962C8B-B14F-4D97-AF65-F5344CB8AC3E}">
        <p14:creationId xmlns:p14="http://schemas.microsoft.com/office/powerpoint/2010/main" val="287846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FE64D56-18DD-0811-1715-14DB6939A718}"/>
              </a:ext>
            </a:extLst>
          </p:cNvPr>
          <p:cNvSpPr>
            <a:spLocks noGrp="1"/>
          </p:cNvSpPr>
          <p:nvPr>
            <p:ph type="sldNum" sz="quarter" idx="12"/>
          </p:nvPr>
        </p:nvSpPr>
        <p:spPr/>
        <p:txBody>
          <a:bodyPr/>
          <a:lstStyle/>
          <a:p>
            <a:fld id="{3A98EE3D-8CD1-4C3F-BD1C-C98C9596463C}" type="slidenum">
              <a:rPr lang="en-US" smtClean="0"/>
              <a:pPr/>
              <a:t>14</a:t>
            </a:fld>
            <a:endParaRPr lang="en-US" dirty="0"/>
          </a:p>
        </p:txBody>
      </p:sp>
      <p:sp>
        <p:nvSpPr>
          <p:cNvPr id="4" name="文本框 3">
            <a:extLst>
              <a:ext uri="{FF2B5EF4-FFF2-40B4-BE49-F238E27FC236}">
                <a16:creationId xmlns:a16="http://schemas.microsoft.com/office/drawing/2014/main" id="{73C82CE0-761C-1206-14D1-8D823E613EEE}"/>
              </a:ext>
            </a:extLst>
          </p:cNvPr>
          <p:cNvSpPr txBox="1"/>
          <p:nvPr/>
        </p:nvSpPr>
        <p:spPr>
          <a:xfrm>
            <a:off x="457200" y="1143577"/>
            <a:ext cx="5040226" cy="523220"/>
          </a:xfrm>
          <a:prstGeom prst="rect">
            <a:avLst/>
          </a:prstGeom>
          <a:noFill/>
        </p:spPr>
        <p:txBody>
          <a:bodyPr wrap="none" rtlCol="0">
            <a:spAutoFit/>
          </a:bodyPr>
          <a:lstStyle/>
          <a:p>
            <a:r>
              <a:rPr lang="en-US" altLang="zh-CN" sz="2800" b="1" dirty="0">
                <a:solidFill>
                  <a:srgbClr val="C00000"/>
                </a:solidFill>
              </a:rPr>
              <a:t>Performance of Auxiliary Tasks</a:t>
            </a:r>
            <a:endParaRPr lang="zh-CN" altLang="en-US" sz="2800" b="1" dirty="0">
              <a:solidFill>
                <a:srgbClr val="C00000"/>
              </a:solidFill>
            </a:endParaRPr>
          </a:p>
        </p:txBody>
      </p:sp>
      <p:sp>
        <p:nvSpPr>
          <p:cNvPr id="5" name="文本框 4">
            <a:extLst>
              <a:ext uri="{FF2B5EF4-FFF2-40B4-BE49-F238E27FC236}">
                <a16:creationId xmlns:a16="http://schemas.microsoft.com/office/drawing/2014/main" id="{93138A73-8FA2-A0F0-DDFC-E8CDD353BEF1}"/>
              </a:ext>
            </a:extLst>
          </p:cNvPr>
          <p:cNvSpPr txBox="1"/>
          <p:nvPr/>
        </p:nvSpPr>
        <p:spPr>
          <a:xfrm>
            <a:off x="922374" y="1836073"/>
            <a:ext cx="10929736" cy="461665"/>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2400" dirty="0"/>
              <a:t> Both auxiliary driving style classification tasks have learned the designed semantics</a:t>
            </a:r>
            <a:endParaRPr lang="zh-CN" altLang="en-US" sz="2400" dirty="0"/>
          </a:p>
        </p:txBody>
      </p:sp>
      <p:sp>
        <p:nvSpPr>
          <p:cNvPr id="7" name="文本框 6">
            <a:extLst>
              <a:ext uri="{FF2B5EF4-FFF2-40B4-BE49-F238E27FC236}">
                <a16:creationId xmlns:a16="http://schemas.microsoft.com/office/drawing/2014/main" id="{46C0906D-4017-5424-DBC8-C23BFFBC77F5}"/>
              </a:ext>
            </a:extLst>
          </p:cNvPr>
          <p:cNvSpPr txBox="1"/>
          <p:nvPr/>
        </p:nvSpPr>
        <p:spPr>
          <a:xfrm>
            <a:off x="457200" y="558802"/>
            <a:ext cx="2419252" cy="584775"/>
          </a:xfrm>
          <a:prstGeom prst="rect">
            <a:avLst/>
          </a:prstGeom>
          <a:noFill/>
        </p:spPr>
        <p:txBody>
          <a:bodyPr wrap="none" rtlCol="0">
            <a:spAutoFit/>
          </a:bodyPr>
          <a:lstStyle/>
          <a:p>
            <a:r>
              <a:rPr lang="en-US" altLang="zh-CN" sz="3200" b="1" dirty="0"/>
              <a:t>Experiments</a:t>
            </a:r>
            <a:endParaRPr lang="zh-CN" altLang="en-US" sz="3200" b="1" dirty="0"/>
          </a:p>
        </p:txBody>
      </p:sp>
      <p:grpSp>
        <p:nvGrpSpPr>
          <p:cNvPr id="11" name="组合 10">
            <a:extLst>
              <a:ext uri="{FF2B5EF4-FFF2-40B4-BE49-F238E27FC236}">
                <a16:creationId xmlns:a16="http://schemas.microsoft.com/office/drawing/2014/main" id="{834C33F6-3643-56BF-33A0-B4FB41B7165E}"/>
              </a:ext>
            </a:extLst>
          </p:cNvPr>
          <p:cNvGrpSpPr/>
          <p:nvPr/>
        </p:nvGrpSpPr>
        <p:grpSpPr>
          <a:xfrm>
            <a:off x="2410088" y="2939142"/>
            <a:ext cx="7474140" cy="1959429"/>
            <a:chOff x="2729403" y="3607476"/>
            <a:chExt cx="6733190" cy="1598337"/>
          </a:xfrm>
        </p:grpSpPr>
        <p:pic>
          <p:nvPicPr>
            <p:cNvPr id="9" name="图片 8">
              <a:extLst>
                <a:ext uri="{FF2B5EF4-FFF2-40B4-BE49-F238E27FC236}">
                  <a16:creationId xmlns:a16="http://schemas.microsoft.com/office/drawing/2014/main" id="{B43CB475-1FD1-A2D6-7092-E370EF868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403" y="3976808"/>
              <a:ext cx="6733190" cy="1229005"/>
            </a:xfrm>
            <a:prstGeom prst="rect">
              <a:avLst/>
            </a:prstGeom>
          </p:spPr>
        </p:pic>
        <p:sp>
          <p:nvSpPr>
            <p:cNvPr id="10" name="文本框 9">
              <a:extLst>
                <a:ext uri="{FF2B5EF4-FFF2-40B4-BE49-F238E27FC236}">
                  <a16:creationId xmlns:a16="http://schemas.microsoft.com/office/drawing/2014/main" id="{AD29B80D-C548-BDD5-1A74-2E928A0BD642}"/>
                </a:ext>
              </a:extLst>
            </p:cNvPr>
            <p:cNvSpPr txBox="1"/>
            <p:nvPr/>
          </p:nvSpPr>
          <p:spPr>
            <a:xfrm>
              <a:off x="2729403" y="3607476"/>
              <a:ext cx="4663456" cy="369332"/>
            </a:xfrm>
            <a:prstGeom prst="rect">
              <a:avLst/>
            </a:prstGeom>
            <a:noFill/>
          </p:spPr>
          <p:txBody>
            <a:bodyPr wrap="none" rtlCol="0">
              <a:spAutoFit/>
            </a:bodyPr>
            <a:lstStyle/>
            <a:p>
              <a:r>
                <a:rPr lang="en-US" altLang="zh-CN" dirty="0">
                  <a:solidFill>
                    <a:srgbClr val="242021"/>
                  </a:solidFill>
                  <a:ea typeface="Calibri" panose="020F0502020204030204" pitchFamily="34" charset="0"/>
                  <a:cs typeface="Calibri" panose="020F0502020204030204" pitchFamily="34" charset="0"/>
                </a:rPr>
                <a:t>Table. Accuracy of auxiliary classification tasks.</a:t>
              </a:r>
              <a:endParaRPr lang="zh-CN" altLang="en-US" dirty="0"/>
            </a:p>
          </p:txBody>
        </p:sp>
      </p:grpSp>
    </p:spTree>
    <p:extLst>
      <p:ext uri="{BB962C8B-B14F-4D97-AF65-F5344CB8AC3E}">
        <p14:creationId xmlns:p14="http://schemas.microsoft.com/office/powerpoint/2010/main" val="421542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13A3-FD71-5412-055F-9AD697CE38BE}"/>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231D682-087A-A407-5071-086A2AE9FA42}"/>
              </a:ext>
            </a:extLst>
          </p:cNvPr>
          <p:cNvSpPr>
            <a:spLocks noGrp="1"/>
          </p:cNvSpPr>
          <p:nvPr>
            <p:ph type="sldNum" sz="quarter" idx="12"/>
          </p:nvPr>
        </p:nvSpPr>
        <p:spPr/>
        <p:txBody>
          <a:bodyPr/>
          <a:lstStyle/>
          <a:p>
            <a:fld id="{3A98EE3D-8CD1-4C3F-BD1C-C98C9596463C}" type="slidenum">
              <a:rPr lang="en-US" smtClean="0"/>
              <a:pPr/>
              <a:t>15</a:t>
            </a:fld>
            <a:endParaRPr lang="en-US" dirty="0"/>
          </a:p>
        </p:txBody>
      </p:sp>
      <p:sp>
        <p:nvSpPr>
          <p:cNvPr id="4" name="文本框 3">
            <a:extLst>
              <a:ext uri="{FF2B5EF4-FFF2-40B4-BE49-F238E27FC236}">
                <a16:creationId xmlns:a16="http://schemas.microsoft.com/office/drawing/2014/main" id="{C3F34911-8000-FD01-A02F-56C25D0EFB5A}"/>
              </a:ext>
            </a:extLst>
          </p:cNvPr>
          <p:cNvSpPr txBox="1"/>
          <p:nvPr/>
        </p:nvSpPr>
        <p:spPr>
          <a:xfrm>
            <a:off x="457200" y="1143577"/>
            <a:ext cx="6548588" cy="523220"/>
          </a:xfrm>
          <a:prstGeom prst="rect">
            <a:avLst/>
          </a:prstGeom>
          <a:noFill/>
        </p:spPr>
        <p:txBody>
          <a:bodyPr wrap="none" rtlCol="0">
            <a:spAutoFit/>
          </a:bodyPr>
          <a:lstStyle/>
          <a:p>
            <a:r>
              <a:rPr lang="en-US" altLang="zh-CN" sz="2800" b="1">
                <a:solidFill>
                  <a:srgbClr val="C00000"/>
                </a:solidFill>
              </a:rPr>
              <a:t>Effectiveness of Driving Style Embedding</a:t>
            </a:r>
            <a:endParaRPr lang="zh-CN" altLang="en-US" sz="2800" b="1" dirty="0">
              <a:solidFill>
                <a:srgbClr val="C00000"/>
              </a:solidFill>
            </a:endParaRPr>
          </a:p>
        </p:txBody>
      </p:sp>
      <p:sp>
        <p:nvSpPr>
          <p:cNvPr id="7" name="文本框 6">
            <a:extLst>
              <a:ext uri="{FF2B5EF4-FFF2-40B4-BE49-F238E27FC236}">
                <a16:creationId xmlns:a16="http://schemas.microsoft.com/office/drawing/2014/main" id="{C7A5E173-632D-A78B-24C0-B158A54814C8}"/>
              </a:ext>
            </a:extLst>
          </p:cNvPr>
          <p:cNvSpPr txBox="1"/>
          <p:nvPr/>
        </p:nvSpPr>
        <p:spPr>
          <a:xfrm>
            <a:off x="963877" y="1728352"/>
            <a:ext cx="6548588" cy="461665"/>
          </a:xfrm>
          <a:prstGeom prst="rect">
            <a:avLst/>
          </a:prstGeom>
          <a:noFill/>
        </p:spPr>
        <p:txBody>
          <a:bodyPr wrap="square" rtlCol="0">
            <a:spAutoFit/>
          </a:bodyPr>
          <a:lstStyle>
            <a:defPPr rtl="0">
              <a:defRPr lang="zh-cn"/>
            </a:defPPr>
            <a:lvl1pPr marL="285750" indent="-285750" algn="just">
              <a:buFont typeface="Wingdings" panose="05000000000000000000" pitchFamily="2" charset="2"/>
              <a:buChar char="p"/>
              <a:defRPr/>
            </a:lvl1pPr>
          </a:lstStyle>
          <a:p>
            <a:pPr>
              <a:spcAft>
                <a:spcPts val="1200"/>
              </a:spcAft>
            </a:pPr>
            <a:r>
              <a:rPr lang="en-US" altLang="zh-CN" sz="2400" dirty="0"/>
              <a:t> Generalization of driving style representation</a:t>
            </a:r>
            <a:endParaRPr lang="zh-CN" altLang="zh-CN" sz="2400" dirty="0"/>
          </a:p>
        </p:txBody>
      </p:sp>
      <p:sp>
        <p:nvSpPr>
          <p:cNvPr id="5" name="文本框 4">
            <a:extLst>
              <a:ext uri="{FF2B5EF4-FFF2-40B4-BE49-F238E27FC236}">
                <a16:creationId xmlns:a16="http://schemas.microsoft.com/office/drawing/2014/main" id="{D744F94E-E7A8-E1BD-A0C3-E0C7876B6617}"/>
              </a:ext>
            </a:extLst>
          </p:cNvPr>
          <p:cNvSpPr txBox="1"/>
          <p:nvPr/>
        </p:nvSpPr>
        <p:spPr>
          <a:xfrm>
            <a:off x="457200" y="558802"/>
            <a:ext cx="2419252" cy="584775"/>
          </a:xfrm>
          <a:prstGeom prst="rect">
            <a:avLst/>
          </a:prstGeom>
          <a:noFill/>
        </p:spPr>
        <p:txBody>
          <a:bodyPr wrap="none" rtlCol="0">
            <a:spAutoFit/>
          </a:bodyPr>
          <a:lstStyle/>
          <a:p>
            <a:r>
              <a:rPr lang="en-US" altLang="zh-CN" sz="3200" b="1" dirty="0"/>
              <a:t>Experiments</a:t>
            </a:r>
            <a:endParaRPr lang="zh-CN" altLang="en-US" sz="3200" b="1" dirty="0"/>
          </a:p>
        </p:txBody>
      </p:sp>
      <p:grpSp>
        <p:nvGrpSpPr>
          <p:cNvPr id="16" name="组合 15">
            <a:extLst>
              <a:ext uri="{FF2B5EF4-FFF2-40B4-BE49-F238E27FC236}">
                <a16:creationId xmlns:a16="http://schemas.microsoft.com/office/drawing/2014/main" id="{598C50F4-948D-7228-1C7E-6BF2AD92215F}"/>
              </a:ext>
            </a:extLst>
          </p:cNvPr>
          <p:cNvGrpSpPr/>
          <p:nvPr/>
        </p:nvGrpSpPr>
        <p:grpSpPr>
          <a:xfrm>
            <a:off x="2876452" y="2664504"/>
            <a:ext cx="6056564" cy="3177023"/>
            <a:chOff x="1172320" y="3680397"/>
            <a:chExt cx="5324013" cy="2893154"/>
          </a:xfrm>
        </p:grpSpPr>
        <p:pic>
          <p:nvPicPr>
            <p:cNvPr id="9" name="图片 8">
              <a:extLst>
                <a:ext uri="{FF2B5EF4-FFF2-40B4-BE49-F238E27FC236}">
                  <a16:creationId xmlns:a16="http://schemas.microsoft.com/office/drawing/2014/main" id="{75D86CE4-DBA3-64DA-1C6A-F176CC02A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20" y="4324015"/>
              <a:ext cx="5214832" cy="2249536"/>
            </a:xfrm>
            <a:prstGeom prst="rect">
              <a:avLst/>
            </a:prstGeom>
          </p:spPr>
        </p:pic>
        <p:sp>
          <p:nvSpPr>
            <p:cNvPr id="13" name="文本框 12">
              <a:extLst>
                <a:ext uri="{FF2B5EF4-FFF2-40B4-BE49-F238E27FC236}">
                  <a16:creationId xmlns:a16="http://schemas.microsoft.com/office/drawing/2014/main" id="{BB5E132A-730C-3577-AC35-95BE4E3A6C9E}"/>
                </a:ext>
              </a:extLst>
            </p:cNvPr>
            <p:cNvSpPr txBox="1"/>
            <p:nvPr/>
          </p:nvSpPr>
          <p:spPr>
            <a:xfrm>
              <a:off x="1172320" y="3680397"/>
              <a:ext cx="5324013" cy="643618"/>
            </a:xfrm>
            <a:prstGeom prst="rect">
              <a:avLst/>
            </a:prstGeom>
            <a:noFill/>
          </p:spPr>
          <p:txBody>
            <a:bodyPr wrap="square" rtlCol="0">
              <a:spAutoFit/>
            </a:bodyPr>
            <a:lstStyle/>
            <a:p>
              <a:r>
                <a:rPr lang="en-US" altLang="zh-CN" dirty="0">
                  <a:solidFill>
                    <a:srgbClr val="242021"/>
                  </a:solidFill>
                  <a:ea typeface="Calibri" panose="020F0502020204030204" pitchFamily="34" charset="0"/>
                  <a:cs typeface="Calibri" panose="020F0502020204030204" pitchFamily="34" charset="0"/>
                </a:rPr>
                <a:t>Table. Performance comparison between the original model and the one enhanced with our driver embedding.</a:t>
              </a:r>
              <a:endParaRPr lang="zh-CN" altLang="en-US" dirty="0"/>
            </a:p>
          </p:txBody>
        </p:sp>
      </p:grpSp>
    </p:spTree>
    <p:extLst>
      <p:ext uri="{BB962C8B-B14F-4D97-AF65-F5344CB8AC3E}">
        <p14:creationId xmlns:p14="http://schemas.microsoft.com/office/powerpoint/2010/main" val="93562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1F50C-708D-88A5-2167-781142114870}"/>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857801D-ACEF-ED01-A834-6CAAC4785D36}"/>
              </a:ext>
            </a:extLst>
          </p:cNvPr>
          <p:cNvSpPr>
            <a:spLocks noGrp="1"/>
          </p:cNvSpPr>
          <p:nvPr>
            <p:ph type="sldNum" sz="quarter" idx="12"/>
          </p:nvPr>
        </p:nvSpPr>
        <p:spPr/>
        <p:txBody>
          <a:bodyPr/>
          <a:lstStyle/>
          <a:p>
            <a:fld id="{3A98EE3D-8CD1-4C3F-BD1C-C98C9596463C}" type="slidenum">
              <a:rPr lang="en-US" smtClean="0"/>
              <a:pPr/>
              <a:t>16</a:t>
            </a:fld>
            <a:endParaRPr lang="en-US" dirty="0"/>
          </a:p>
        </p:txBody>
      </p:sp>
      <p:sp>
        <p:nvSpPr>
          <p:cNvPr id="4" name="文本框 3">
            <a:extLst>
              <a:ext uri="{FF2B5EF4-FFF2-40B4-BE49-F238E27FC236}">
                <a16:creationId xmlns:a16="http://schemas.microsoft.com/office/drawing/2014/main" id="{4BF201AF-2A4B-D78A-969B-DE193EE07617}"/>
              </a:ext>
            </a:extLst>
          </p:cNvPr>
          <p:cNvSpPr txBox="1"/>
          <p:nvPr/>
        </p:nvSpPr>
        <p:spPr>
          <a:xfrm>
            <a:off x="457200" y="1143577"/>
            <a:ext cx="6548588" cy="523220"/>
          </a:xfrm>
          <a:prstGeom prst="rect">
            <a:avLst/>
          </a:prstGeom>
          <a:noFill/>
        </p:spPr>
        <p:txBody>
          <a:bodyPr wrap="none" rtlCol="0">
            <a:spAutoFit/>
          </a:bodyPr>
          <a:lstStyle/>
          <a:p>
            <a:r>
              <a:rPr lang="en-US" altLang="zh-CN" sz="2800" b="1">
                <a:solidFill>
                  <a:srgbClr val="C00000"/>
                </a:solidFill>
              </a:rPr>
              <a:t>Effectiveness of Driving Style Embedding</a:t>
            </a:r>
            <a:endParaRPr lang="zh-CN" altLang="en-US" sz="2800" b="1" dirty="0">
              <a:solidFill>
                <a:srgbClr val="C00000"/>
              </a:solidFill>
            </a:endParaRPr>
          </a:p>
        </p:txBody>
      </p:sp>
      <p:sp>
        <p:nvSpPr>
          <p:cNvPr id="5" name="文本框 4">
            <a:extLst>
              <a:ext uri="{FF2B5EF4-FFF2-40B4-BE49-F238E27FC236}">
                <a16:creationId xmlns:a16="http://schemas.microsoft.com/office/drawing/2014/main" id="{67E18DA3-5702-A7B4-6902-45F443DFAC2E}"/>
              </a:ext>
            </a:extLst>
          </p:cNvPr>
          <p:cNvSpPr txBox="1"/>
          <p:nvPr/>
        </p:nvSpPr>
        <p:spPr>
          <a:xfrm>
            <a:off x="457200" y="558802"/>
            <a:ext cx="2419252" cy="584775"/>
          </a:xfrm>
          <a:prstGeom prst="rect">
            <a:avLst/>
          </a:prstGeom>
          <a:noFill/>
        </p:spPr>
        <p:txBody>
          <a:bodyPr wrap="none" rtlCol="0">
            <a:spAutoFit/>
          </a:bodyPr>
          <a:lstStyle/>
          <a:p>
            <a:r>
              <a:rPr lang="en-US" altLang="zh-CN" sz="3200" b="1" dirty="0"/>
              <a:t>Experiments</a:t>
            </a:r>
            <a:endParaRPr lang="zh-CN" altLang="en-US" sz="3200" b="1" dirty="0"/>
          </a:p>
        </p:txBody>
      </p:sp>
      <p:sp>
        <p:nvSpPr>
          <p:cNvPr id="15" name="文本框 14">
            <a:extLst>
              <a:ext uri="{FF2B5EF4-FFF2-40B4-BE49-F238E27FC236}">
                <a16:creationId xmlns:a16="http://schemas.microsoft.com/office/drawing/2014/main" id="{AD8E29E6-558B-B102-D023-95B9A1D8A7F5}"/>
              </a:ext>
            </a:extLst>
          </p:cNvPr>
          <p:cNvSpPr txBox="1"/>
          <p:nvPr/>
        </p:nvSpPr>
        <p:spPr>
          <a:xfrm>
            <a:off x="903580" y="1789907"/>
            <a:ext cx="9165640"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t> </a:t>
            </a:r>
            <a:r>
              <a:rPr lang="en-US" altLang="zh-CN" sz="2400" dirty="0" err="1"/>
              <a:t>DSETA</a:t>
            </a:r>
            <a:r>
              <a:rPr lang="en-US" altLang="zh-CN" sz="2400" dirty="0"/>
              <a:t> effectively captures speed-related driving style semantics</a:t>
            </a:r>
            <a:endParaRPr lang="zh-CN" altLang="en-US" sz="2400" dirty="0"/>
          </a:p>
        </p:txBody>
      </p:sp>
      <p:grpSp>
        <p:nvGrpSpPr>
          <p:cNvPr id="6" name="组合 5">
            <a:extLst>
              <a:ext uri="{FF2B5EF4-FFF2-40B4-BE49-F238E27FC236}">
                <a16:creationId xmlns:a16="http://schemas.microsoft.com/office/drawing/2014/main" id="{1E2DC0D1-B108-DAA6-060C-FF27C9513158}"/>
              </a:ext>
            </a:extLst>
          </p:cNvPr>
          <p:cNvGrpSpPr/>
          <p:nvPr/>
        </p:nvGrpSpPr>
        <p:grpSpPr>
          <a:xfrm>
            <a:off x="3598581" y="2374682"/>
            <a:ext cx="4994838" cy="4227864"/>
            <a:chOff x="3720991" y="2788704"/>
            <a:chExt cx="4750018" cy="4045301"/>
          </a:xfrm>
        </p:grpSpPr>
        <p:pic>
          <p:nvPicPr>
            <p:cNvPr id="11" name="图片 10">
              <a:extLst>
                <a:ext uri="{FF2B5EF4-FFF2-40B4-BE49-F238E27FC236}">
                  <a16:creationId xmlns:a16="http://schemas.microsoft.com/office/drawing/2014/main" id="{3BF8071A-4C39-0FF1-CDFB-8FE1AF497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269" y="2788704"/>
              <a:ext cx="4003462" cy="3678072"/>
            </a:xfrm>
            <a:prstGeom prst="rect">
              <a:avLst/>
            </a:prstGeom>
          </p:spPr>
        </p:pic>
        <p:sp>
          <p:nvSpPr>
            <p:cNvPr id="3" name="文本框 2">
              <a:extLst>
                <a:ext uri="{FF2B5EF4-FFF2-40B4-BE49-F238E27FC236}">
                  <a16:creationId xmlns:a16="http://schemas.microsoft.com/office/drawing/2014/main" id="{768DED83-3D3D-C002-408E-7C4D01E90CB8}"/>
                </a:ext>
              </a:extLst>
            </p:cNvPr>
            <p:cNvSpPr txBox="1"/>
            <p:nvPr/>
          </p:nvSpPr>
          <p:spPr>
            <a:xfrm>
              <a:off x="3720991" y="6464673"/>
              <a:ext cx="4750018" cy="369332"/>
            </a:xfrm>
            <a:prstGeom prst="rect">
              <a:avLst/>
            </a:prstGeom>
            <a:noFill/>
          </p:spPr>
          <p:txBody>
            <a:bodyPr wrap="none" rtlCol="0">
              <a:spAutoFit/>
            </a:bodyPr>
            <a:lstStyle/>
            <a:p>
              <a:pPr algn="ctr"/>
              <a:r>
                <a:rPr lang="en-US" altLang="zh-CN" dirty="0">
                  <a:solidFill>
                    <a:srgbClr val="242021"/>
                  </a:solidFill>
                  <a:ea typeface="Calibri" panose="020F0502020204030204" pitchFamily="34" charset="0"/>
                  <a:cs typeface="Calibri" panose="020F0502020204030204" pitchFamily="34" charset="0"/>
                </a:rPr>
                <a:t>Figure. t-SNE visualization of driver embeddings</a:t>
              </a:r>
              <a:endParaRPr lang="zh-CN" altLang="en-US" dirty="0"/>
            </a:p>
          </p:txBody>
        </p:sp>
      </p:grpSp>
    </p:spTree>
    <p:extLst>
      <p:ext uri="{BB962C8B-B14F-4D97-AF65-F5344CB8AC3E}">
        <p14:creationId xmlns:p14="http://schemas.microsoft.com/office/powerpoint/2010/main" val="417803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56C1F-3985-BE16-6190-3D25BA0624E0}"/>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B124BCE-FAF3-7C61-7AD8-4286753D83B4}"/>
              </a:ext>
            </a:extLst>
          </p:cNvPr>
          <p:cNvSpPr>
            <a:spLocks noGrp="1"/>
          </p:cNvSpPr>
          <p:nvPr>
            <p:ph type="sldNum" sz="quarter" idx="12"/>
          </p:nvPr>
        </p:nvSpPr>
        <p:spPr/>
        <p:txBody>
          <a:bodyPr/>
          <a:lstStyle/>
          <a:p>
            <a:fld id="{3A98EE3D-8CD1-4C3F-BD1C-C98C9596463C}" type="slidenum">
              <a:rPr lang="en-US" smtClean="0"/>
              <a:pPr/>
              <a:t>17</a:t>
            </a:fld>
            <a:endParaRPr lang="en-US" dirty="0"/>
          </a:p>
        </p:txBody>
      </p:sp>
      <p:sp>
        <p:nvSpPr>
          <p:cNvPr id="3" name="文本框 2">
            <a:extLst>
              <a:ext uri="{FF2B5EF4-FFF2-40B4-BE49-F238E27FC236}">
                <a16:creationId xmlns:a16="http://schemas.microsoft.com/office/drawing/2014/main" id="{831BC63D-A89A-BC21-1A38-D5D7ADEA3B3F}"/>
              </a:ext>
            </a:extLst>
          </p:cNvPr>
          <p:cNvSpPr txBox="1"/>
          <p:nvPr/>
        </p:nvSpPr>
        <p:spPr>
          <a:xfrm>
            <a:off x="457200" y="558802"/>
            <a:ext cx="2145139" cy="584775"/>
          </a:xfrm>
          <a:prstGeom prst="rect">
            <a:avLst/>
          </a:prstGeom>
          <a:noFill/>
        </p:spPr>
        <p:txBody>
          <a:bodyPr wrap="none" rtlCol="0">
            <a:spAutoFit/>
          </a:bodyPr>
          <a:lstStyle/>
          <a:p>
            <a:r>
              <a:rPr lang="en-US" altLang="zh-CN" sz="3200" b="1" dirty="0"/>
              <a:t>Conclusion</a:t>
            </a:r>
            <a:endParaRPr lang="zh-CN" altLang="en-US" sz="3200" b="1" dirty="0"/>
          </a:p>
        </p:txBody>
      </p:sp>
      <p:sp>
        <p:nvSpPr>
          <p:cNvPr id="4" name="文本框 3">
            <a:extLst>
              <a:ext uri="{FF2B5EF4-FFF2-40B4-BE49-F238E27FC236}">
                <a16:creationId xmlns:a16="http://schemas.microsoft.com/office/drawing/2014/main" id="{698AE276-265B-697F-1B46-BE7CD4F968D2}"/>
              </a:ext>
            </a:extLst>
          </p:cNvPr>
          <p:cNvSpPr txBox="1"/>
          <p:nvPr/>
        </p:nvSpPr>
        <p:spPr>
          <a:xfrm>
            <a:off x="344714" y="1528922"/>
            <a:ext cx="11622315" cy="4154984"/>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2400" dirty="0"/>
              <a:t> We design the </a:t>
            </a:r>
            <a:r>
              <a:rPr lang="en-US" altLang="zh-CN" sz="2400" b="1" dirty="0">
                <a:solidFill>
                  <a:schemeClr val="accent1"/>
                </a:solidFill>
              </a:rPr>
              <a:t>DDP generation task </a:t>
            </a:r>
            <a:r>
              <a:rPr lang="en-US" altLang="zh-CN" sz="2400" dirty="0"/>
              <a:t>and employ a diffusion model to learn driving style representations. </a:t>
            </a:r>
          </a:p>
          <a:p>
            <a:pPr marL="285750" indent="-285750" algn="just">
              <a:buFont typeface="Wingdings" panose="05000000000000000000" pitchFamily="2" charset="2"/>
              <a:buChar char="p"/>
            </a:pPr>
            <a:endParaRPr lang="zh-CN" altLang="zh-CN" sz="2400" dirty="0"/>
          </a:p>
          <a:p>
            <a:pPr marL="285750" indent="-285750" algn="just">
              <a:buFont typeface="Wingdings" panose="05000000000000000000" pitchFamily="2" charset="2"/>
              <a:buChar char="p"/>
            </a:pPr>
            <a:r>
              <a:rPr lang="en-US" altLang="zh-CN" sz="2400" dirty="0"/>
              <a:t> We present </a:t>
            </a:r>
            <a:r>
              <a:rPr lang="en-US" altLang="zh-CN" sz="2400" b="1" dirty="0">
                <a:solidFill>
                  <a:srgbClr val="C00000"/>
                </a:solidFill>
              </a:rPr>
              <a:t>DSETA</a:t>
            </a:r>
            <a:r>
              <a:rPr lang="en-US" altLang="zh-CN" sz="2400" dirty="0"/>
              <a:t>, a driving style-aware ETA approach that utilizes attention mechanisms to explore the relationships between </a:t>
            </a:r>
            <a:r>
              <a:rPr lang="en-US" altLang="zh-CN" sz="2400" dirty="0" err="1"/>
              <a:t>spatio</a:t>
            </a:r>
            <a:r>
              <a:rPr lang="en-US" altLang="zh-CN" sz="2400" dirty="0"/>
              <a:t>-temporal factors and driving styles.</a:t>
            </a:r>
          </a:p>
          <a:p>
            <a:pPr marL="285750" indent="-285750" algn="just">
              <a:buFont typeface="Wingdings" panose="05000000000000000000" pitchFamily="2" charset="2"/>
              <a:buChar char="p"/>
            </a:pPr>
            <a:endParaRPr lang="zh-CN" altLang="zh-CN" sz="2400" dirty="0"/>
          </a:p>
          <a:p>
            <a:pPr marL="285750" indent="-285750" algn="just">
              <a:buFont typeface="Wingdings" panose="05000000000000000000" pitchFamily="2" charset="2"/>
              <a:buChar char="p"/>
            </a:pPr>
            <a:r>
              <a:rPr lang="en-US" altLang="zh-CN" sz="2400" dirty="0"/>
              <a:t> We propose a </a:t>
            </a:r>
            <a:r>
              <a:rPr lang="en-US" altLang="zh-CN" sz="2400" b="1" dirty="0">
                <a:solidFill>
                  <a:schemeClr val="accent1"/>
                </a:solidFill>
              </a:rPr>
              <a:t>multi-view multi-task learning </a:t>
            </a:r>
            <a:r>
              <a:rPr lang="en-US" altLang="zh-CN" sz="2400" dirty="0"/>
              <a:t>framework that incorporates several auxiliary tasks to guide driving style learning and enhance ETA predictions. </a:t>
            </a:r>
          </a:p>
          <a:p>
            <a:pPr marL="285750" indent="-285750" algn="just">
              <a:buFont typeface="Wingdings" panose="05000000000000000000" pitchFamily="2" charset="2"/>
              <a:buChar char="p"/>
            </a:pPr>
            <a:endParaRPr lang="zh-CN" altLang="zh-CN" sz="2400" dirty="0"/>
          </a:p>
          <a:p>
            <a:pPr marL="285750" indent="-285750" algn="just">
              <a:buFont typeface="Wingdings" panose="05000000000000000000" pitchFamily="2" charset="2"/>
              <a:buChar char="p"/>
            </a:pPr>
            <a:r>
              <a:rPr lang="en-US" altLang="zh-CN" sz="2400" dirty="0"/>
              <a:t> Extensive experiments on a large real-world dataset have validated the effectiveness of our approach.</a:t>
            </a:r>
            <a:endParaRPr lang="zh-CN" altLang="zh-CN" sz="2400" dirty="0"/>
          </a:p>
        </p:txBody>
      </p:sp>
    </p:spTree>
    <p:extLst>
      <p:ext uri="{BB962C8B-B14F-4D97-AF65-F5344CB8AC3E}">
        <p14:creationId xmlns:p14="http://schemas.microsoft.com/office/powerpoint/2010/main" val="1545395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C9905E8-FC38-DA07-A096-4ECEA988E491}"/>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
        <p:nvSpPr>
          <p:cNvPr id="4" name="文本框 3">
            <a:extLst>
              <a:ext uri="{FF2B5EF4-FFF2-40B4-BE49-F238E27FC236}">
                <a16:creationId xmlns:a16="http://schemas.microsoft.com/office/drawing/2014/main" id="{0DA36E19-FB65-B4CF-C91E-D8F27BBE0B44}"/>
              </a:ext>
            </a:extLst>
          </p:cNvPr>
          <p:cNvSpPr txBox="1"/>
          <p:nvPr/>
        </p:nvSpPr>
        <p:spPr>
          <a:xfrm>
            <a:off x="2261392" y="1917412"/>
            <a:ext cx="7669215" cy="830997"/>
          </a:xfrm>
          <a:prstGeom prst="rect">
            <a:avLst/>
          </a:prstGeom>
          <a:noFill/>
        </p:spPr>
        <p:txBody>
          <a:bodyPr wrap="none" rtlCol="0">
            <a:spAutoFit/>
          </a:bodyPr>
          <a:lstStyle/>
          <a:p>
            <a:pPr algn="ctr"/>
            <a:r>
              <a:rPr lang="en-US" altLang="zh-CN" sz="4800" b="1" dirty="0"/>
              <a:t>Thank you for you listening!</a:t>
            </a:r>
            <a:endParaRPr lang="zh-CN" altLang="en-US" sz="4800" b="1" dirty="0"/>
          </a:p>
        </p:txBody>
      </p:sp>
      <p:sp>
        <p:nvSpPr>
          <p:cNvPr id="3" name="文本框 2">
            <a:extLst>
              <a:ext uri="{FF2B5EF4-FFF2-40B4-BE49-F238E27FC236}">
                <a16:creationId xmlns:a16="http://schemas.microsoft.com/office/drawing/2014/main" id="{E6E7CC05-BCB4-1CFC-EF64-B21DAE8F312B}"/>
              </a:ext>
            </a:extLst>
          </p:cNvPr>
          <p:cNvSpPr txBox="1"/>
          <p:nvPr/>
        </p:nvSpPr>
        <p:spPr>
          <a:xfrm>
            <a:off x="932943" y="3581400"/>
            <a:ext cx="4780476" cy="984885"/>
          </a:xfrm>
          <a:prstGeom prst="rect">
            <a:avLst/>
          </a:prstGeom>
          <a:noFill/>
        </p:spPr>
        <p:txBody>
          <a:bodyPr wrap="none" rtlCol="0">
            <a:spAutoFit/>
          </a:bodyPr>
          <a:lstStyle/>
          <a:p>
            <a:pPr algn="ctr">
              <a:spcAft>
                <a:spcPts val="1200"/>
              </a:spcAft>
            </a:pPr>
            <a:r>
              <a:rPr lang="en-US" altLang="zh-CN" sz="2400" b="1" dirty="0">
                <a:ea typeface="华文楷体" panose="02010600040101010101" pitchFamily="2" charset="-122"/>
              </a:rPr>
              <a:t>Bolin Zhang, SZU</a:t>
            </a:r>
            <a:endParaRPr lang="en-US" altLang="zh-CN" sz="2400" b="1" dirty="0"/>
          </a:p>
          <a:p>
            <a:pPr algn="ctr">
              <a:spcAft>
                <a:spcPts val="1200"/>
              </a:spcAft>
            </a:pPr>
            <a:r>
              <a:rPr lang="en-US" altLang="zh-CN" sz="2400" b="1" dirty="0"/>
              <a:t>zhangbolin2023@email.szu.edu.cn </a:t>
            </a:r>
          </a:p>
        </p:txBody>
      </p:sp>
      <p:sp>
        <p:nvSpPr>
          <p:cNvPr id="5" name="文本框 4">
            <a:extLst>
              <a:ext uri="{FF2B5EF4-FFF2-40B4-BE49-F238E27FC236}">
                <a16:creationId xmlns:a16="http://schemas.microsoft.com/office/drawing/2014/main" id="{CCD95BE7-6C1C-F2F8-D2BF-4F40D15E02E4}"/>
              </a:ext>
            </a:extLst>
          </p:cNvPr>
          <p:cNvSpPr txBox="1"/>
          <p:nvPr/>
        </p:nvSpPr>
        <p:spPr>
          <a:xfrm>
            <a:off x="6430875" y="3581400"/>
            <a:ext cx="4875887" cy="1508105"/>
          </a:xfrm>
          <a:prstGeom prst="rect">
            <a:avLst/>
          </a:prstGeom>
          <a:noFill/>
        </p:spPr>
        <p:txBody>
          <a:bodyPr wrap="none" rtlCol="0">
            <a:spAutoFit/>
          </a:bodyPr>
          <a:lstStyle/>
          <a:p>
            <a:pPr algn="ctr">
              <a:spcAft>
                <a:spcPts val="1200"/>
              </a:spcAft>
            </a:pPr>
            <a:r>
              <a:rPr lang="en-US" altLang="zh-CN" sz="2400" b="1" dirty="0">
                <a:solidFill>
                  <a:srgbClr val="0070C0"/>
                </a:solidFill>
                <a:ea typeface="华文楷体" panose="02010600040101010101" pitchFamily="2" charset="-122"/>
              </a:rPr>
              <a:t>Zhidan LIU</a:t>
            </a:r>
            <a:r>
              <a:rPr lang="en-US" altLang="zh-CN" sz="2400" b="1" dirty="0">
                <a:ea typeface="华文楷体" panose="02010600040101010101" pitchFamily="2" charset="-122"/>
              </a:rPr>
              <a:t>, HKUST (Guangzhou)</a:t>
            </a:r>
            <a:endParaRPr lang="en-US" altLang="zh-CN" sz="2400" b="1" dirty="0"/>
          </a:p>
          <a:p>
            <a:pPr algn="ctr">
              <a:spcAft>
                <a:spcPts val="1200"/>
              </a:spcAft>
            </a:pPr>
            <a:r>
              <a:rPr lang="en-US" altLang="zh-CN" sz="2400" b="1" dirty="0"/>
              <a:t>zhidanliu@hkust-gz.edu.cn </a:t>
            </a:r>
          </a:p>
          <a:p>
            <a:pPr algn="ctr">
              <a:spcAft>
                <a:spcPts val="1200"/>
              </a:spcAft>
            </a:pPr>
            <a:r>
              <a:rPr lang="en-US" altLang="zh-CN" sz="2400" b="1" dirty="0"/>
              <a:t>https://liuzhidan.github.io/</a:t>
            </a:r>
          </a:p>
        </p:txBody>
      </p:sp>
    </p:spTree>
    <p:extLst>
      <p:ext uri="{BB962C8B-B14F-4D97-AF65-F5344CB8AC3E}">
        <p14:creationId xmlns:p14="http://schemas.microsoft.com/office/powerpoint/2010/main" val="103018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9C52270-E361-1E1C-01D2-A2E458B4FEE2}"/>
              </a:ext>
            </a:extLst>
          </p:cNvPr>
          <p:cNvSpPr>
            <a:spLocks noGrp="1"/>
          </p:cNvSpPr>
          <p:nvPr>
            <p:ph type="sldNum" sz="quarter" idx="12"/>
          </p:nvPr>
        </p:nvSpPr>
        <p:spPr/>
        <p:txBody>
          <a:bodyPr/>
          <a:lstStyle/>
          <a:p>
            <a:fld id="{3A98EE3D-8CD1-4C3F-BD1C-C98C9596463C}" type="slidenum">
              <a:rPr lang="en-US" smtClean="0"/>
              <a:pPr/>
              <a:t>2</a:t>
            </a:fld>
            <a:endParaRPr lang="en-US" dirty="0"/>
          </a:p>
        </p:txBody>
      </p:sp>
      <p:sp>
        <p:nvSpPr>
          <p:cNvPr id="3" name="文本框 2">
            <a:extLst>
              <a:ext uri="{FF2B5EF4-FFF2-40B4-BE49-F238E27FC236}">
                <a16:creationId xmlns:a16="http://schemas.microsoft.com/office/drawing/2014/main" id="{6BA914A0-C11C-05F6-DD16-42F76355C925}"/>
              </a:ext>
            </a:extLst>
          </p:cNvPr>
          <p:cNvSpPr txBox="1"/>
          <p:nvPr/>
        </p:nvSpPr>
        <p:spPr>
          <a:xfrm>
            <a:off x="457200" y="558802"/>
            <a:ext cx="2410212" cy="584775"/>
          </a:xfrm>
          <a:prstGeom prst="rect">
            <a:avLst/>
          </a:prstGeom>
          <a:noFill/>
        </p:spPr>
        <p:txBody>
          <a:bodyPr wrap="none" rtlCol="0">
            <a:spAutoFit/>
          </a:bodyPr>
          <a:lstStyle/>
          <a:p>
            <a:r>
              <a:rPr lang="en-US" altLang="zh-CN" sz="3200" b="1" dirty="0"/>
              <a:t>Introduction</a:t>
            </a:r>
            <a:endParaRPr lang="zh-CN" altLang="en-US" sz="3200" b="1" dirty="0"/>
          </a:p>
        </p:txBody>
      </p:sp>
      <p:sp>
        <p:nvSpPr>
          <p:cNvPr id="4" name="文本框 3">
            <a:extLst>
              <a:ext uri="{FF2B5EF4-FFF2-40B4-BE49-F238E27FC236}">
                <a16:creationId xmlns:a16="http://schemas.microsoft.com/office/drawing/2014/main" id="{1C2F0DB1-9CF2-5093-16F1-8BE5F9339917}"/>
              </a:ext>
            </a:extLst>
          </p:cNvPr>
          <p:cNvSpPr txBox="1"/>
          <p:nvPr/>
        </p:nvSpPr>
        <p:spPr>
          <a:xfrm>
            <a:off x="457200" y="1143577"/>
            <a:ext cx="5250027" cy="523220"/>
          </a:xfrm>
          <a:prstGeom prst="rect">
            <a:avLst/>
          </a:prstGeom>
          <a:noFill/>
        </p:spPr>
        <p:txBody>
          <a:bodyPr wrap="none" rtlCol="0">
            <a:spAutoFit/>
          </a:bodyPr>
          <a:lstStyle/>
          <a:p>
            <a:r>
              <a:rPr lang="en-US" altLang="zh-CN" sz="2800" b="1" dirty="0">
                <a:solidFill>
                  <a:srgbClr val="C00000"/>
                </a:solidFill>
              </a:rPr>
              <a:t>Estimated Time of Arrival (ETA)</a:t>
            </a:r>
            <a:endParaRPr lang="zh-CN" altLang="en-US" sz="2800" b="1" dirty="0">
              <a:solidFill>
                <a:srgbClr val="C00000"/>
              </a:solidFill>
            </a:endParaRPr>
          </a:p>
        </p:txBody>
      </p:sp>
      <p:sp>
        <p:nvSpPr>
          <p:cNvPr id="8" name="文本框 7">
            <a:extLst>
              <a:ext uri="{FF2B5EF4-FFF2-40B4-BE49-F238E27FC236}">
                <a16:creationId xmlns:a16="http://schemas.microsoft.com/office/drawing/2014/main" id="{22436E72-BA95-82D0-B994-297615E4CD40}"/>
              </a:ext>
            </a:extLst>
          </p:cNvPr>
          <p:cNvSpPr txBox="1"/>
          <p:nvPr/>
        </p:nvSpPr>
        <p:spPr>
          <a:xfrm>
            <a:off x="5765407" y="2061984"/>
            <a:ext cx="5250027" cy="2077492"/>
          </a:xfrm>
          <a:prstGeom prst="rect">
            <a:avLst/>
          </a:prstGeom>
          <a:noFill/>
        </p:spPr>
        <p:txBody>
          <a:bodyPr wrap="square" rtlCol="0">
            <a:spAutoFit/>
          </a:bodyPr>
          <a:lstStyle/>
          <a:p>
            <a:pPr marL="285750" indent="-285750">
              <a:spcAft>
                <a:spcPts val="1200"/>
              </a:spcAft>
              <a:buFont typeface="Wingdings" panose="05000000000000000000" pitchFamily="2" charset="2"/>
              <a:buChar char="p"/>
            </a:pPr>
            <a:r>
              <a:rPr lang="en-US" altLang="zh-CN" sz="2400" dirty="0"/>
              <a:t> </a:t>
            </a:r>
            <a:r>
              <a:rPr lang="en-US" altLang="zh-CN" sz="2400" b="1" dirty="0"/>
              <a:t>The applications served by ETA</a:t>
            </a:r>
          </a:p>
          <a:p>
            <a:pPr marL="742950" lvl="1" indent="-285750">
              <a:spcAft>
                <a:spcPts val="600"/>
              </a:spcAft>
              <a:buFont typeface="Arial" panose="020B0604020202020204" pitchFamily="34" charset="0"/>
              <a:buChar char="•"/>
            </a:pPr>
            <a:r>
              <a:rPr lang="en-US" altLang="zh-CN" sz="2000" dirty="0"/>
              <a:t>Map navigation</a:t>
            </a:r>
          </a:p>
          <a:p>
            <a:pPr marL="742950" lvl="1" indent="-285750">
              <a:spcAft>
                <a:spcPts val="600"/>
              </a:spcAft>
              <a:buFont typeface="Arial" panose="020B0604020202020204" pitchFamily="34" charset="0"/>
              <a:buChar char="•"/>
            </a:pPr>
            <a:r>
              <a:rPr lang="en-US" altLang="zh-CN" sz="2000" dirty="0"/>
              <a:t>Instant delivery services</a:t>
            </a:r>
          </a:p>
          <a:p>
            <a:pPr marL="742950" lvl="1" indent="-285750">
              <a:spcAft>
                <a:spcPts val="600"/>
              </a:spcAft>
              <a:buFont typeface="Arial" panose="020B0604020202020204" pitchFamily="34" charset="0"/>
              <a:buChar char="•"/>
            </a:pPr>
            <a:r>
              <a:rPr lang="en-US" altLang="zh-CN" sz="2000" dirty="0"/>
              <a:t>Online ride-hailing platforms</a:t>
            </a:r>
          </a:p>
          <a:p>
            <a:pPr marL="742950" lvl="1" indent="-285750">
              <a:spcAft>
                <a:spcPts val="600"/>
              </a:spcAft>
              <a:buFont typeface="Arial" panose="020B0604020202020204" pitchFamily="34" charset="0"/>
              <a:buChar char="•"/>
            </a:pPr>
            <a:r>
              <a:rPr lang="en-US" altLang="zh-CN" sz="2000" dirty="0"/>
              <a:t>Vehicle dispatch systems</a:t>
            </a:r>
            <a:endParaRPr lang="zh-CN" altLang="en-US" sz="2000" dirty="0"/>
          </a:p>
        </p:txBody>
      </p:sp>
      <p:sp>
        <p:nvSpPr>
          <p:cNvPr id="9" name="文本框 8">
            <a:extLst>
              <a:ext uri="{FF2B5EF4-FFF2-40B4-BE49-F238E27FC236}">
                <a16:creationId xmlns:a16="http://schemas.microsoft.com/office/drawing/2014/main" id="{76FF18D4-1F95-E473-ACAC-E8643729AE0A}"/>
              </a:ext>
            </a:extLst>
          </p:cNvPr>
          <p:cNvSpPr txBox="1"/>
          <p:nvPr/>
        </p:nvSpPr>
        <p:spPr>
          <a:xfrm>
            <a:off x="5765406" y="4453150"/>
            <a:ext cx="5034193" cy="1692771"/>
          </a:xfrm>
          <a:prstGeom prst="rect">
            <a:avLst/>
          </a:prstGeom>
          <a:noFill/>
        </p:spPr>
        <p:txBody>
          <a:bodyPr wrap="square" rtlCol="0">
            <a:spAutoFit/>
          </a:bodyPr>
          <a:lstStyle/>
          <a:p>
            <a:pPr marL="285750" indent="-285750">
              <a:spcAft>
                <a:spcPts val="1200"/>
              </a:spcAft>
              <a:buFont typeface="Wingdings" panose="05000000000000000000" pitchFamily="2" charset="2"/>
              <a:buChar char="p"/>
            </a:pPr>
            <a:r>
              <a:rPr lang="en-US" altLang="zh-CN" sz="2400" dirty="0"/>
              <a:t> </a:t>
            </a:r>
            <a:r>
              <a:rPr lang="en-US" altLang="zh-CN" sz="2400" b="1" dirty="0"/>
              <a:t>The benefits of accurate ETA</a:t>
            </a:r>
            <a:endParaRPr lang="zh-CN" altLang="en-US" sz="2400" b="1" dirty="0"/>
          </a:p>
          <a:p>
            <a:pPr marL="742950" lvl="1" indent="-285750">
              <a:spcAft>
                <a:spcPts val="600"/>
              </a:spcAft>
              <a:buFont typeface="Arial" panose="020B0604020202020204" pitchFamily="34" charset="0"/>
              <a:buChar char="•"/>
            </a:pPr>
            <a:r>
              <a:rPr lang="en-US" altLang="zh-CN" sz="2000" dirty="0"/>
              <a:t>Boost transportation efficiency</a:t>
            </a:r>
          </a:p>
          <a:p>
            <a:pPr marL="742950" lvl="1" indent="-285750">
              <a:spcAft>
                <a:spcPts val="600"/>
              </a:spcAft>
              <a:buFont typeface="Arial" panose="020B0604020202020204" pitchFamily="34" charset="0"/>
              <a:buChar char="•"/>
            </a:pPr>
            <a:r>
              <a:rPr lang="en-US" altLang="zh-CN" sz="2000" dirty="0"/>
              <a:t>Enhance user experiences</a:t>
            </a:r>
          </a:p>
          <a:p>
            <a:pPr marL="742950" lvl="1" indent="-285750">
              <a:spcAft>
                <a:spcPts val="600"/>
              </a:spcAft>
              <a:buFont typeface="Arial" panose="020B0604020202020204" pitchFamily="34" charset="0"/>
              <a:buChar char="•"/>
            </a:pPr>
            <a:r>
              <a:rPr lang="en-US" altLang="zh-CN" sz="2000" dirty="0"/>
              <a:t>Promote environmental sustainability</a:t>
            </a:r>
            <a:endParaRPr lang="zh-CN" altLang="en-US" sz="2000" dirty="0"/>
          </a:p>
        </p:txBody>
      </p:sp>
      <p:grpSp>
        <p:nvGrpSpPr>
          <p:cNvPr id="6" name="组合 5">
            <a:extLst>
              <a:ext uri="{FF2B5EF4-FFF2-40B4-BE49-F238E27FC236}">
                <a16:creationId xmlns:a16="http://schemas.microsoft.com/office/drawing/2014/main" id="{F8ACF62E-D3B7-1748-F3D5-E43CB7EE44F8}"/>
              </a:ext>
            </a:extLst>
          </p:cNvPr>
          <p:cNvGrpSpPr/>
          <p:nvPr/>
        </p:nvGrpSpPr>
        <p:grpSpPr>
          <a:xfrm>
            <a:off x="1718905" y="2452384"/>
            <a:ext cx="2726616" cy="3127853"/>
            <a:chOff x="4837966" y="1643506"/>
            <a:chExt cx="2726616" cy="3127853"/>
          </a:xfrm>
        </p:grpSpPr>
        <p:pic>
          <p:nvPicPr>
            <p:cNvPr id="7" name="图片 6">
              <a:extLst>
                <a:ext uri="{FF2B5EF4-FFF2-40B4-BE49-F238E27FC236}">
                  <a16:creationId xmlns:a16="http://schemas.microsoft.com/office/drawing/2014/main" id="{4CA45120-8A7C-37A9-AB90-FFA69982A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966" y="2018749"/>
              <a:ext cx="2726616" cy="2726615"/>
            </a:xfrm>
            <a:prstGeom prst="rect">
              <a:avLst/>
            </a:prstGeom>
          </p:spPr>
        </p:pic>
        <p:sp>
          <p:nvSpPr>
            <p:cNvPr id="10" name="椭圆 9">
              <a:extLst>
                <a:ext uri="{FF2B5EF4-FFF2-40B4-BE49-F238E27FC236}">
                  <a16:creationId xmlns:a16="http://schemas.microsoft.com/office/drawing/2014/main" id="{6E229CC0-2F6D-ED94-6DC0-582E6FD6696E}"/>
                </a:ext>
              </a:extLst>
            </p:cNvPr>
            <p:cNvSpPr/>
            <p:nvPr/>
          </p:nvSpPr>
          <p:spPr>
            <a:xfrm>
              <a:off x="5295283" y="2267759"/>
              <a:ext cx="141990" cy="141990"/>
            </a:xfrm>
            <a:prstGeom prst="ellipse">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B050"/>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FBCD540C-8762-0824-BA14-0F5EAECC5723}"/>
                </a:ext>
              </a:extLst>
            </p:cNvPr>
            <p:cNvSpPr txBox="1"/>
            <p:nvPr/>
          </p:nvSpPr>
          <p:spPr>
            <a:xfrm>
              <a:off x="5433192" y="2109356"/>
              <a:ext cx="1002321" cy="400110"/>
            </a:xfrm>
            <a:prstGeom prst="rect">
              <a:avLst/>
            </a:prstGeom>
            <a:noFill/>
          </p:spPr>
          <p:txBody>
            <a:bodyPr wrap="square" rtlCol="0">
              <a:spAutoFit/>
            </a:bodyPr>
            <a:lstStyle/>
            <a:p>
              <a:r>
                <a:rPr lang="en-US" altLang="zh-CN" sz="2000" dirty="0">
                  <a:solidFill>
                    <a:srgbClr val="00B050"/>
                  </a:solidFill>
                  <a:latin typeface="Times New Roman" panose="02020603050405020304" pitchFamily="18" charset="0"/>
                  <a:cs typeface="Times New Roman" panose="02020603050405020304" pitchFamily="18" charset="0"/>
                </a:rPr>
                <a:t>Origin</a:t>
              </a:r>
              <a:endParaRPr lang="zh-CN" altLang="en-US" sz="2000" dirty="0">
                <a:solidFill>
                  <a:srgbClr val="00B05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FA5E2B9D-EA8D-B46E-18D1-368AD57B70A9}"/>
                </a:ext>
              </a:extLst>
            </p:cNvPr>
            <p:cNvSpPr txBox="1"/>
            <p:nvPr/>
          </p:nvSpPr>
          <p:spPr>
            <a:xfrm>
              <a:off x="5736714" y="4371249"/>
              <a:ext cx="1574504" cy="400110"/>
            </a:xfrm>
            <a:prstGeom prst="rect">
              <a:avLst/>
            </a:prstGeom>
            <a:noFill/>
          </p:spPr>
          <p:txBody>
            <a:bodyPr wrap="square" rtlCol="0">
              <a:spAutoFit/>
            </a:bodyPr>
            <a:lstStyle/>
            <a:p>
              <a:r>
                <a:rPr lang="en-US" altLang="zh-CN" sz="2000" dirty="0">
                  <a:solidFill>
                    <a:schemeClr val="accent4"/>
                  </a:solidFill>
                  <a:latin typeface="Times New Roman" panose="02020603050405020304" pitchFamily="18" charset="0"/>
                  <a:cs typeface="Times New Roman" panose="02020603050405020304" pitchFamily="18" charset="0"/>
                </a:rPr>
                <a:t>Destination</a:t>
              </a:r>
              <a:endParaRPr lang="zh-CN" altLang="en-US" sz="2000" dirty="0">
                <a:solidFill>
                  <a:schemeClr val="accent4"/>
                </a:solidFill>
                <a:latin typeface="Times New Roman" panose="02020603050405020304" pitchFamily="18" charset="0"/>
                <a:cs typeface="Times New Roman" panose="02020603050405020304" pitchFamily="18" charset="0"/>
              </a:endParaRPr>
            </a:p>
          </p:txBody>
        </p:sp>
        <p:sp>
          <p:nvSpPr>
            <p:cNvPr id="14" name="任意多边形: 形状 13">
              <a:extLst>
                <a:ext uri="{FF2B5EF4-FFF2-40B4-BE49-F238E27FC236}">
                  <a16:creationId xmlns:a16="http://schemas.microsoft.com/office/drawing/2014/main" id="{59D3645C-3A76-B8C2-8B2A-D8F8D8A5CA25}"/>
                </a:ext>
              </a:extLst>
            </p:cNvPr>
            <p:cNvSpPr/>
            <p:nvPr/>
          </p:nvSpPr>
          <p:spPr>
            <a:xfrm>
              <a:off x="5249264" y="2363601"/>
              <a:ext cx="1713002" cy="2058853"/>
            </a:xfrm>
            <a:custGeom>
              <a:avLst/>
              <a:gdLst>
                <a:gd name="connsiteX0" fmla="*/ 80331 w 2206311"/>
                <a:gd name="connsiteY0" fmla="*/ 0 h 2651760"/>
                <a:gd name="connsiteX1" fmla="*/ 321 w 2206311"/>
                <a:gd name="connsiteY1" fmla="*/ 102870 h 2651760"/>
                <a:gd name="connsiteX2" fmla="*/ 46041 w 2206311"/>
                <a:gd name="connsiteY2" fmla="*/ 274320 h 2651760"/>
                <a:gd name="connsiteX3" fmla="*/ 57471 w 2206311"/>
                <a:gd name="connsiteY3" fmla="*/ 331470 h 2651760"/>
                <a:gd name="connsiteX4" fmla="*/ 80331 w 2206311"/>
                <a:gd name="connsiteY4" fmla="*/ 400050 h 2651760"/>
                <a:gd name="connsiteX5" fmla="*/ 114621 w 2206311"/>
                <a:gd name="connsiteY5" fmla="*/ 594360 h 2651760"/>
                <a:gd name="connsiteX6" fmla="*/ 126051 w 2206311"/>
                <a:gd name="connsiteY6" fmla="*/ 674370 h 2651760"/>
                <a:gd name="connsiteX7" fmla="*/ 171771 w 2206311"/>
                <a:gd name="connsiteY7" fmla="*/ 868680 h 2651760"/>
                <a:gd name="connsiteX8" fmla="*/ 206061 w 2206311"/>
                <a:gd name="connsiteY8" fmla="*/ 880110 h 2651760"/>
                <a:gd name="connsiteX9" fmla="*/ 400371 w 2206311"/>
                <a:gd name="connsiteY9" fmla="*/ 845820 h 2651760"/>
                <a:gd name="connsiteX10" fmla="*/ 571821 w 2206311"/>
                <a:gd name="connsiteY10" fmla="*/ 857250 h 2651760"/>
                <a:gd name="connsiteX11" fmla="*/ 1200471 w 2206311"/>
                <a:gd name="connsiteY11" fmla="*/ 834390 h 2651760"/>
                <a:gd name="connsiteX12" fmla="*/ 1646241 w 2206311"/>
                <a:gd name="connsiteY12" fmla="*/ 857250 h 2651760"/>
                <a:gd name="connsiteX13" fmla="*/ 1657671 w 2206311"/>
                <a:gd name="connsiteY13" fmla="*/ 891540 h 2651760"/>
                <a:gd name="connsiteX14" fmla="*/ 1669101 w 2206311"/>
                <a:gd name="connsiteY14" fmla="*/ 1314450 h 2651760"/>
                <a:gd name="connsiteX15" fmla="*/ 1680531 w 2206311"/>
                <a:gd name="connsiteY15" fmla="*/ 1383030 h 2651760"/>
                <a:gd name="connsiteX16" fmla="*/ 1669101 w 2206311"/>
                <a:gd name="connsiteY16" fmla="*/ 2114550 h 2651760"/>
                <a:gd name="connsiteX17" fmla="*/ 1657671 w 2206311"/>
                <a:gd name="connsiteY17" fmla="*/ 2205990 h 2651760"/>
                <a:gd name="connsiteX18" fmla="*/ 1623381 w 2206311"/>
                <a:gd name="connsiteY18" fmla="*/ 2480310 h 2651760"/>
                <a:gd name="connsiteX19" fmla="*/ 1646241 w 2206311"/>
                <a:gd name="connsiteY19" fmla="*/ 2537460 h 2651760"/>
                <a:gd name="connsiteX20" fmla="*/ 1749111 w 2206311"/>
                <a:gd name="connsiteY20" fmla="*/ 2560320 h 2651760"/>
                <a:gd name="connsiteX21" fmla="*/ 1783401 w 2206311"/>
                <a:gd name="connsiteY21" fmla="*/ 2583180 h 2651760"/>
                <a:gd name="connsiteX22" fmla="*/ 1840551 w 2206311"/>
                <a:gd name="connsiteY22" fmla="*/ 2628900 h 2651760"/>
                <a:gd name="connsiteX23" fmla="*/ 1943421 w 2206311"/>
                <a:gd name="connsiteY23" fmla="*/ 2651760 h 2651760"/>
                <a:gd name="connsiteX24" fmla="*/ 2149161 w 2206311"/>
                <a:gd name="connsiteY24" fmla="*/ 2640330 h 2651760"/>
                <a:gd name="connsiteX25" fmla="*/ 2183451 w 2206311"/>
                <a:gd name="connsiteY25" fmla="*/ 2617470 h 2651760"/>
                <a:gd name="connsiteX26" fmla="*/ 2206311 w 2206311"/>
                <a:gd name="connsiteY26" fmla="*/ 258318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06311" h="2651760">
                  <a:moveTo>
                    <a:pt x="80331" y="0"/>
                  </a:moveTo>
                  <a:cubicBezTo>
                    <a:pt x="38788" y="33234"/>
                    <a:pt x="5641" y="44349"/>
                    <a:pt x="321" y="102870"/>
                  </a:cubicBezTo>
                  <a:cubicBezTo>
                    <a:pt x="-4100" y="151505"/>
                    <a:pt x="38412" y="236176"/>
                    <a:pt x="46041" y="274320"/>
                  </a:cubicBezTo>
                  <a:cubicBezTo>
                    <a:pt x="49851" y="293370"/>
                    <a:pt x="52359" y="312727"/>
                    <a:pt x="57471" y="331470"/>
                  </a:cubicBezTo>
                  <a:cubicBezTo>
                    <a:pt x="63811" y="354717"/>
                    <a:pt x="75605" y="376421"/>
                    <a:pt x="80331" y="400050"/>
                  </a:cubicBezTo>
                  <a:cubicBezTo>
                    <a:pt x="95391" y="475350"/>
                    <a:pt x="101594" y="503172"/>
                    <a:pt x="114621" y="594360"/>
                  </a:cubicBezTo>
                  <a:cubicBezTo>
                    <a:pt x="118431" y="621030"/>
                    <a:pt x="121849" y="647759"/>
                    <a:pt x="126051" y="674370"/>
                  </a:cubicBezTo>
                  <a:cubicBezTo>
                    <a:pt x="127654" y="684522"/>
                    <a:pt x="142600" y="833674"/>
                    <a:pt x="171771" y="868680"/>
                  </a:cubicBezTo>
                  <a:cubicBezTo>
                    <a:pt x="179484" y="877936"/>
                    <a:pt x="194631" y="876300"/>
                    <a:pt x="206061" y="880110"/>
                  </a:cubicBezTo>
                  <a:cubicBezTo>
                    <a:pt x="330972" y="848882"/>
                    <a:pt x="266275" y="860720"/>
                    <a:pt x="400371" y="845820"/>
                  </a:cubicBezTo>
                  <a:cubicBezTo>
                    <a:pt x="457521" y="849630"/>
                    <a:pt x="514544" y="857250"/>
                    <a:pt x="571821" y="857250"/>
                  </a:cubicBezTo>
                  <a:cubicBezTo>
                    <a:pt x="1022475" y="857250"/>
                    <a:pt x="944946" y="862782"/>
                    <a:pt x="1200471" y="834390"/>
                  </a:cubicBezTo>
                  <a:cubicBezTo>
                    <a:pt x="1349061" y="842010"/>
                    <a:pt x="1498605" y="838795"/>
                    <a:pt x="1646241" y="857250"/>
                  </a:cubicBezTo>
                  <a:cubicBezTo>
                    <a:pt x="1658196" y="858744"/>
                    <a:pt x="1657069" y="879507"/>
                    <a:pt x="1657671" y="891540"/>
                  </a:cubicBezTo>
                  <a:cubicBezTo>
                    <a:pt x="1664713" y="1032386"/>
                    <a:pt x="1662549" y="1173581"/>
                    <a:pt x="1669101" y="1314450"/>
                  </a:cubicBezTo>
                  <a:cubicBezTo>
                    <a:pt x="1670178" y="1337600"/>
                    <a:pt x="1676721" y="1360170"/>
                    <a:pt x="1680531" y="1383030"/>
                  </a:cubicBezTo>
                  <a:cubicBezTo>
                    <a:pt x="1676721" y="1626870"/>
                    <a:pt x="1675873" y="1870774"/>
                    <a:pt x="1669101" y="2114550"/>
                  </a:cubicBezTo>
                  <a:cubicBezTo>
                    <a:pt x="1668248" y="2145255"/>
                    <a:pt x="1660121" y="2175371"/>
                    <a:pt x="1657671" y="2205990"/>
                  </a:cubicBezTo>
                  <a:cubicBezTo>
                    <a:pt x="1638083" y="2450842"/>
                    <a:pt x="1666857" y="2328145"/>
                    <a:pt x="1623381" y="2480310"/>
                  </a:cubicBezTo>
                  <a:cubicBezTo>
                    <a:pt x="1631001" y="2499360"/>
                    <a:pt x="1628931" y="2526445"/>
                    <a:pt x="1646241" y="2537460"/>
                  </a:cubicBezTo>
                  <a:cubicBezTo>
                    <a:pt x="1675876" y="2556319"/>
                    <a:pt x="1715787" y="2549212"/>
                    <a:pt x="1749111" y="2560320"/>
                  </a:cubicBezTo>
                  <a:cubicBezTo>
                    <a:pt x="1762143" y="2564664"/>
                    <a:pt x="1772411" y="2574938"/>
                    <a:pt x="1783401" y="2583180"/>
                  </a:cubicBezTo>
                  <a:cubicBezTo>
                    <a:pt x="1802918" y="2597818"/>
                    <a:pt x="1818128" y="2619290"/>
                    <a:pt x="1840551" y="2628900"/>
                  </a:cubicBezTo>
                  <a:cubicBezTo>
                    <a:pt x="1872837" y="2642737"/>
                    <a:pt x="1909131" y="2644140"/>
                    <a:pt x="1943421" y="2651760"/>
                  </a:cubicBezTo>
                  <a:cubicBezTo>
                    <a:pt x="2012001" y="2647950"/>
                    <a:pt x="2081166" y="2650044"/>
                    <a:pt x="2149161" y="2640330"/>
                  </a:cubicBezTo>
                  <a:cubicBezTo>
                    <a:pt x="2162760" y="2638387"/>
                    <a:pt x="2174869" y="2628197"/>
                    <a:pt x="2183451" y="2617470"/>
                  </a:cubicBezTo>
                  <a:cubicBezTo>
                    <a:pt x="2213775" y="2579566"/>
                    <a:pt x="2177239" y="2583180"/>
                    <a:pt x="2206311" y="258318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160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6BA9D8F4-C8F1-2DF5-5EE4-E8A77D07D9E1}"/>
                </a:ext>
              </a:extLst>
            </p:cNvPr>
            <p:cNvSpPr txBox="1"/>
            <p:nvPr/>
          </p:nvSpPr>
          <p:spPr>
            <a:xfrm>
              <a:off x="5934352" y="2561560"/>
              <a:ext cx="1571670" cy="369332"/>
            </a:xfrm>
            <a:prstGeom prst="rect">
              <a:avLst/>
            </a:prstGeom>
            <a:noFill/>
          </p:spPr>
          <p:txBody>
            <a:bodyPr wrap="square" rtlCol="0">
              <a:spAutoFit/>
            </a:bodyPr>
            <a:lstStyle/>
            <a:p>
              <a:r>
                <a:rPr lang="en-US" altLang="zh-CN" b="1" dirty="0">
                  <a:solidFill>
                    <a:srgbClr val="C00000"/>
                  </a:solidFill>
                  <a:latin typeface="Times New Roman" panose="02020603050405020304" pitchFamily="18" charset="0"/>
                  <a:cs typeface="Times New Roman" panose="02020603050405020304" pitchFamily="18" charset="0"/>
                </a:rPr>
                <a:t>ETA: 20 </a:t>
              </a:r>
              <a:r>
                <a:rPr lang="en-US" altLang="zh-CN" b="1" i="1" dirty="0">
                  <a:solidFill>
                    <a:srgbClr val="C00000"/>
                  </a:solidFill>
                  <a:latin typeface="Times New Roman" panose="02020603050405020304" pitchFamily="18" charset="0"/>
                  <a:cs typeface="Times New Roman" panose="02020603050405020304" pitchFamily="18" charset="0"/>
                </a:rPr>
                <a:t>min</a:t>
              </a:r>
              <a:endParaRPr lang="zh-CN" altLang="en-US" b="1" i="1" dirty="0">
                <a:solidFill>
                  <a:srgbClr val="C00000"/>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0C566D5F-A538-33F1-AE24-F247D050E1AE}"/>
                </a:ext>
              </a:extLst>
            </p:cNvPr>
            <p:cNvSpPr txBox="1"/>
            <p:nvPr/>
          </p:nvSpPr>
          <p:spPr>
            <a:xfrm>
              <a:off x="4837966" y="1643506"/>
              <a:ext cx="2726616" cy="369332"/>
            </a:xfrm>
            <a:prstGeom prst="rect">
              <a:avLst/>
            </a:prstGeom>
            <a:noFill/>
          </p:spPr>
          <p:txBody>
            <a:bodyPr wrap="square" rtlCol="0">
              <a:spAutoFit/>
            </a:bodyPr>
            <a:lstStyle>
              <a:defPPr rtl="0">
                <a:defRPr lang="zh-cn"/>
              </a:defPPr>
              <a:lvl1pPr>
                <a:defRPr/>
              </a:lvl1pPr>
            </a:lstStyle>
            <a:p>
              <a:r>
                <a:rPr lang="en-US" altLang="zh-CN" dirty="0">
                  <a:solidFill>
                    <a:srgbClr val="00B050"/>
                  </a:solidFill>
                  <a:latin typeface="Times New Roman" panose="02020603050405020304" pitchFamily="18" charset="0"/>
                  <a:cs typeface="Times New Roman" panose="02020603050405020304" pitchFamily="18" charset="0"/>
                </a:rPr>
                <a:t>Departure time: 11:00</a:t>
              </a:r>
              <a:r>
                <a:rPr lang="zh-CN" altLang="en-US" dirty="0">
                  <a:solidFill>
                    <a:srgbClr val="00B050"/>
                  </a:solidFill>
                  <a:latin typeface="Times New Roman" panose="02020603050405020304" pitchFamily="18" charset="0"/>
                  <a:cs typeface="Times New Roman" panose="02020603050405020304" pitchFamily="18" charset="0"/>
                </a:rPr>
                <a:t> </a:t>
              </a:r>
              <a:r>
                <a:rPr lang="en-US" altLang="zh-CN" i="1" dirty="0">
                  <a:solidFill>
                    <a:srgbClr val="00B050"/>
                  </a:solidFill>
                  <a:latin typeface="Times New Roman" panose="02020603050405020304" pitchFamily="18" charset="0"/>
                  <a:cs typeface="Times New Roman" panose="02020603050405020304" pitchFamily="18" charset="0"/>
                </a:rPr>
                <a:t>am</a:t>
              </a:r>
              <a:endParaRPr lang="zh-CN" altLang="en-US" i="1" dirty="0">
                <a:solidFill>
                  <a:srgbClr val="00B050"/>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FB93EEB2-DF2B-4E60-FE0A-63A536331DB2}"/>
                </a:ext>
              </a:extLst>
            </p:cNvPr>
            <p:cNvSpPr txBox="1"/>
            <p:nvPr/>
          </p:nvSpPr>
          <p:spPr>
            <a:xfrm>
              <a:off x="4946072" y="3074546"/>
              <a:ext cx="1484693" cy="707886"/>
            </a:xfrm>
            <a:prstGeom prst="rect">
              <a:avLst/>
            </a:prstGeom>
            <a:noFill/>
          </p:spPr>
          <p:txBody>
            <a:bodyPr wrap="square" rtlCol="0">
              <a:spAutoFit/>
            </a:bodyPr>
            <a:lstStyle>
              <a:defPPr>
                <a:defRPr lang="zh-CN"/>
              </a:defPPr>
              <a:lvl1pPr>
                <a:defRPr sz="1600">
                  <a:solidFill>
                    <a:srgbClr val="C00000"/>
                  </a:solidFill>
                  <a:latin typeface="Times New Roman" panose="02020603050405020304" pitchFamily="18" charset="0"/>
                  <a:cs typeface="Times New Roman" panose="02020603050405020304" pitchFamily="18" charset="0"/>
                </a:defRPr>
              </a:lvl1pPr>
            </a:lstStyle>
            <a:p>
              <a:pPr algn="r"/>
              <a:r>
                <a:rPr lang="en-US" altLang="zh-CN" sz="2000" dirty="0">
                  <a:solidFill>
                    <a:schemeClr val="accent1"/>
                  </a:solidFill>
                </a:rPr>
                <a:t>Planned </a:t>
              </a:r>
            </a:p>
            <a:p>
              <a:pPr algn="r"/>
              <a:r>
                <a:rPr lang="en-US" altLang="zh-CN" sz="2000" dirty="0">
                  <a:solidFill>
                    <a:schemeClr val="accent1"/>
                  </a:solidFill>
                </a:rPr>
                <a:t>travel route</a:t>
              </a:r>
              <a:endParaRPr lang="zh-CN" altLang="en-US" sz="2000" dirty="0">
                <a:solidFill>
                  <a:schemeClr val="accent1"/>
                </a:solidFill>
              </a:endParaRPr>
            </a:p>
          </p:txBody>
        </p:sp>
        <p:sp>
          <p:nvSpPr>
            <p:cNvPr id="18" name="椭圆 17">
              <a:extLst>
                <a:ext uri="{FF2B5EF4-FFF2-40B4-BE49-F238E27FC236}">
                  <a16:creationId xmlns:a16="http://schemas.microsoft.com/office/drawing/2014/main" id="{3C47037C-3226-8C2F-8E90-A6E7B9779FF1}"/>
                </a:ext>
              </a:extLst>
            </p:cNvPr>
            <p:cNvSpPr/>
            <p:nvPr/>
          </p:nvSpPr>
          <p:spPr>
            <a:xfrm>
              <a:off x="6897794" y="4315043"/>
              <a:ext cx="141990" cy="141990"/>
            </a:xfrm>
            <a:prstGeom prst="ellips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2257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AA2AE2E-DB73-56C8-0651-7748BDC909A0}"/>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
        <p:nvSpPr>
          <p:cNvPr id="3" name="文本框 2">
            <a:extLst>
              <a:ext uri="{FF2B5EF4-FFF2-40B4-BE49-F238E27FC236}">
                <a16:creationId xmlns:a16="http://schemas.microsoft.com/office/drawing/2014/main" id="{6A2E7B6D-D5D7-66D0-BC3D-B1F844EC1F5A}"/>
              </a:ext>
            </a:extLst>
          </p:cNvPr>
          <p:cNvSpPr txBox="1"/>
          <p:nvPr/>
        </p:nvSpPr>
        <p:spPr>
          <a:xfrm>
            <a:off x="457200" y="558802"/>
            <a:ext cx="2410212" cy="584775"/>
          </a:xfrm>
          <a:prstGeom prst="rect">
            <a:avLst/>
          </a:prstGeom>
          <a:noFill/>
        </p:spPr>
        <p:txBody>
          <a:bodyPr wrap="none" rtlCol="0">
            <a:spAutoFit/>
          </a:bodyPr>
          <a:lstStyle/>
          <a:p>
            <a:r>
              <a:rPr lang="en-US" altLang="zh-CN" sz="3200" b="1" dirty="0"/>
              <a:t>Introduction</a:t>
            </a:r>
            <a:endParaRPr lang="zh-CN" altLang="en-US" sz="3200" b="1" dirty="0"/>
          </a:p>
        </p:txBody>
      </p:sp>
      <p:sp>
        <p:nvSpPr>
          <p:cNvPr id="5" name="文本框 4">
            <a:extLst>
              <a:ext uri="{FF2B5EF4-FFF2-40B4-BE49-F238E27FC236}">
                <a16:creationId xmlns:a16="http://schemas.microsoft.com/office/drawing/2014/main" id="{5E4801C6-56BA-B7EB-0F8C-30CC051265D3}"/>
              </a:ext>
            </a:extLst>
          </p:cNvPr>
          <p:cNvSpPr txBox="1"/>
          <p:nvPr/>
        </p:nvSpPr>
        <p:spPr>
          <a:xfrm>
            <a:off x="706847" y="1728352"/>
            <a:ext cx="7964996" cy="1508105"/>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p"/>
            </a:pPr>
            <a:r>
              <a:rPr lang="en-US" altLang="zh-CN" sz="2400" dirty="0"/>
              <a:t> Driving style affects ETA</a:t>
            </a:r>
          </a:p>
          <a:p>
            <a:pPr marL="285750" indent="-285750" algn="just">
              <a:spcAft>
                <a:spcPts val="1200"/>
              </a:spcAft>
              <a:buFont typeface="Wingdings" panose="05000000000000000000" pitchFamily="2" charset="2"/>
              <a:buChar char="p"/>
            </a:pPr>
            <a:r>
              <a:rPr lang="en-US" altLang="zh-CN" sz="2400" dirty="0"/>
              <a:t> Driving style should not be viewed as simply fast or slow</a:t>
            </a:r>
          </a:p>
          <a:p>
            <a:pPr marL="285750" indent="-285750" algn="just">
              <a:spcAft>
                <a:spcPts val="1200"/>
              </a:spcAft>
              <a:buFont typeface="Wingdings" panose="05000000000000000000" pitchFamily="2" charset="2"/>
              <a:buChar char="p"/>
            </a:pPr>
            <a:r>
              <a:rPr lang="en-US" altLang="zh-CN" sz="2400" dirty="0"/>
              <a:t> </a:t>
            </a:r>
            <a:r>
              <a:rPr lang="en-US" altLang="zh-CN" sz="2400" dirty="0" err="1"/>
              <a:t>Spatio</a:t>
            </a:r>
            <a:r>
              <a:rPr lang="en-US" altLang="zh-CN" sz="2400" dirty="0"/>
              <a:t>-temporal factors also influence ETA</a:t>
            </a:r>
            <a:endParaRPr lang="zh-CN" altLang="en-US" sz="2400" dirty="0"/>
          </a:p>
        </p:txBody>
      </p:sp>
      <p:sp>
        <p:nvSpPr>
          <p:cNvPr id="13" name="文本框 12">
            <a:extLst>
              <a:ext uri="{FF2B5EF4-FFF2-40B4-BE49-F238E27FC236}">
                <a16:creationId xmlns:a16="http://schemas.microsoft.com/office/drawing/2014/main" id="{AAFD717A-2E59-DBB8-F0B2-001F19D3FE31}"/>
              </a:ext>
            </a:extLst>
          </p:cNvPr>
          <p:cNvSpPr txBox="1"/>
          <p:nvPr/>
        </p:nvSpPr>
        <p:spPr>
          <a:xfrm>
            <a:off x="457200" y="1143577"/>
            <a:ext cx="2209259" cy="523220"/>
          </a:xfrm>
          <a:prstGeom prst="rect">
            <a:avLst/>
          </a:prstGeom>
          <a:noFill/>
        </p:spPr>
        <p:txBody>
          <a:bodyPr wrap="none" rtlCol="0">
            <a:spAutoFit/>
          </a:bodyPr>
          <a:lstStyle/>
          <a:p>
            <a:r>
              <a:rPr lang="en-US" altLang="zh-CN" sz="2800" b="1" dirty="0">
                <a:solidFill>
                  <a:srgbClr val="C00000"/>
                </a:solidFill>
              </a:rPr>
              <a:t>Driving Style</a:t>
            </a:r>
            <a:endParaRPr lang="zh-CN" altLang="en-US" sz="2800" b="1" dirty="0">
              <a:solidFill>
                <a:srgbClr val="C00000"/>
              </a:solidFill>
            </a:endParaRPr>
          </a:p>
        </p:txBody>
      </p:sp>
      <p:pic>
        <p:nvPicPr>
          <p:cNvPr id="6" name="图片 5">
            <a:extLst>
              <a:ext uri="{FF2B5EF4-FFF2-40B4-BE49-F238E27FC236}">
                <a16:creationId xmlns:a16="http://schemas.microsoft.com/office/drawing/2014/main" id="{6065266A-0B3E-C7C7-41EA-7B08AD2DA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43" y="3421539"/>
            <a:ext cx="8145319" cy="3227800"/>
          </a:xfrm>
          <a:prstGeom prst="rect">
            <a:avLst/>
          </a:prstGeom>
        </p:spPr>
      </p:pic>
    </p:spTree>
    <p:extLst>
      <p:ext uri="{BB962C8B-B14F-4D97-AF65-F5344CB8AC3E}">
        <p14:creationId xmlns:p14="http://schemas.microsoft.com/office/powerpoint/2010/main" val="175596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E641BBE-C193-D41F-2E2A-03D97F19755E}"/>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
        <p:nvSpPr>
          <p:cNvPr id="5" name="文本框 4">
            <a:extLst>
              <a:ext uri="{FF2B5EF4-FFF2-40B4-BE49-F238E27FC236}">
                <a16:creationId xmlns:a16="http://schemas.microsoft.com/office/drawing/2014/main" id="{9D8DD839-B16D-CC70-6537-B80BE334B87C}"/>
              </a:ext>
            </a:extLst>
          </p:cNvPr>
          <p:cNvSpPr txBox="1"/>
          <p:nvPr/>
        </p:nvSpPr>
        <p:spPr>
          <a:xfrm>
            <a:off x="457200" y="558802"/>
            <a:ext cx="2410212" cy="584775"/>
          </a:xfrm>
          <a:prstGeom prst="rect">
            <a:avLst/>
          </a:prstGeom>
          <a:noFill/>
        </p:spPr>
        <p:txBody>
          <a:bodyPr wrap="none" rtlCol="0">
            <a:spAutoFit/>
          </a:bodyPr>
          <a:lstStyle/>
          <a:p>
            <a:r>
              <a:rPr lang="en-US" altLang="zh-CN" sz="3200" b="1" dirty="0"/>
              <a:t>Introduction</a:t>
            </a:r>
            <a:endParaRPr lang="zh-CN" altLang="en-US" sz="3200" b="1" dirty="0"/>
          </a:p>
        </p:txBody>
      </p:sp>
      <p:sp>
        <p:nvSpPr>
          <p:cNvPr id="8" name="文本框 7">
            <a:extLst>
              <a:ext uri="{FF2B5EF4-FFF2-40B4-BE49-F238E27FC236}">
                <a16:creationId xmlns:a16="http://schemas.microsoft.com/office/drawing/2014/main" id="{772007B7-89C2-ABFF-A35F-D25F371B7F73}"/>
              </a:ext>
            </a:extLst>
          </p:cNvPr>
          <p:cNvSpPr txBox="1"/>
          <p:nvPr/>
        </p:nvSpPr>
        <p:spPr>
          <a:xfrm>
            <a:off x="457200" y="1143577"/>
            <a:ext cx="2699713" cy="523220"/>
          </a:xfrm>
          <a:prstGeom prst="rect">
            <a:avLst/>
          </a:prstGeom>
          <a:noFill/>
        </p:spPr>
        <p:txBody>
          <a:bodyPr wrap="none" rtlCol="0">
            <a:spAutoFit/>
          </a:bodyPr>
          <a:lstStyle/>
          <a:p>
            <a:r>
              <a:rPr lang="en-US" altLang="zh-CN" sz="2800" b="1" dirty="0">
                <a:solidFill>
                  <a:srgbClr val="C00000"/>
                </a:solidFill>
              </a:rPr>
              <a:t>Core Challenges</a:t>
            </a:r>
            <a:endParaRPr lang="zh-CN" altLang="en-US" sz="2800" b="1" dirty="0">
              <a:solidFill>
                <a:srgbClr val="C00000"/>
              </a:solidFill>
            </a:endParaRPr>
          </a:p>
        </p:txBody>
      </p:sp>
      <p:sp>
        <p:nvSpPr>
          <p:cNvPr id="10" name="文本框 9">
            <a:extLst>
              <a:ext uri="{FF2B5EF4-FFF2-40B4-BE49-F238E27FC236}">
                <a16:creationId xmlns:a16="http://schemas.microsoft.com/office/drawing/2014/main" id="{CB68422E-5708-A16D-5FD5-B9A45CB4BAD5}"/>
              </a:ext>
            </a:extLst>
          </p:cNvPr>
          <p:cNvSpPr txBox="1"/>
          <p:nvPr/>
        </p:nvSpPr>
        <p:spPr>
          <a:xfrm>
            <a:off x="1060924" y="2023742"/>
            <a:ext cx="10477933" cy="2308324"/>
          </a:xfrm>
          <a:prstGeom prst="rect">
            <a:avLst/>
          </a:prstGeom>
          <a:noFill/>
        </p:spPr>
        <p:txBody>
          <a:bodyPr wrap="square">
            <a:spAutoFit/>
          </a:bodyPr>
          <a:lstStyle/>
          <a:p>
            <a:pPr marL="285750" indent="-285750" algn="just">
              <a:buFont typeface="Wingdings" panose="05000000000000000000" pitchFamily="2" charset="2"/>
              <a:buChar char="p"/>
            </a:pPr>
            <a:r>
              <a:rPr lang="en-US" altLang="zh-CN" sz="2400" dirty="0"/>
              <a:t> H</a:t>
            </a:r>
            <a:r>
              <a:rPr lang="zh-CN" altLang="en-US" sz="2400" dirty="0"/>
              <a:t>ow to effectively represent driver</a:t>
            </a:r>
            <a:r>
              <a:rPr lang="en-US" altLang="zh-CN" sz="2400" dirty="0"/>
              <a:t>’</a:t>
            </a:r>
            <a:r>
              <a:rPr lang="zh-CN" altLang="en-US" sz="2400" dirty="0"/>
              <a:t>s driving style for ETA predictions? </a:t>
            </a:r>
            <a:endParaRPr lang="en-US" altLang="zh-CN" sz="2400" dirty="0"/>
          </a:p>
          <a:p>
            <a:pPr algn="just"/>
            <a:endParaRPr lang="en-US" altLang="zh-CN" sz="2400" dirty="0"/>
          </a:p>
          <a:p>
            <a:pPr marL="285750" indent="-285750" algn="just">
              <a:buFont typeface="Wingdings" panose="05000000000000000000" pitchFamily="2" charset="2"/>
              <a:buChar char="p"/>
            </a:pPr>
            <a:r>
              <a:rPr lang="en-US" altLang="zh-CN" sz="2400" dirty="0"/>
              <a:t> H</a:t>
            </a:r>
            <a:r>
              <a:rPr lang="zh-CN" altLang="en-US" sz="2400" dirty="0"/>
              <a:t>ow to dynamically adjust the impacts of driving style and various factors on ETA predictions? </a:t>
            </a:r>
            <a:endParaRPr lang="en-US" altLang="zh-CN" sz="2400" dirty="0"/>
          </a:p>
          <a:p>
            <a:pPr algn="just"/>
            <a:endParaRPr lang="en-US" altLang="zh-CN" sz="2400" dirty="0"/>
          </a:p>
          <a:p>
            <a:pPr marL="285750" indent="-285750" algn="just">
              <a:buFont typeface="Wingdings" panose="05000000000000000000" pitchFamily="2" charset="2"/>
              <a:buChar char="p"/>
            </a:pPr>
            <a:r>
              <a:rPr lang="en-US" altLang="zh-CN" sz="2400" dirty="0"/>
              <a:t> H</a:t>
            </a:r>
            <a:r>
              <a:rPr lang="zh-CN" altLang="en-US" sz="2400" dirty="0"/>
              <a:t>ow to efficiently train the model to achieve accurate ETA predictions?</a:t>
            </a:r>
          </a:p>
        </p:txBody>
      </p:sp>
    </p:spTree>
    <p:extLst>
      <p:ext uri="{BB962C8B-B14F-4D97-AF65-F5344CB8AC3E}">
        <p14:creationId xmlns:p14="http://schemas.microsoft.com/office/powerpoint/2010/main" val="275137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9FA910E-B683-1C14-B92E-83D5B1C4B1AB}"/>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
        <p:nvSpPr>
          <p:cNvPr id="6" name="文本框 5">
            <a:extLst>
              <a:ext uri="{FF2B5EF4-FFF2-40B4-BE49-F238E27FC236}">
                <a16:creationId xmlns:a16="http://schemas.microsoft.com/office/drawing/2014/main" id="{802B05E5-1C48-C221-4C42-139EE09127EF}"/>
              </a:ext>
            </a:extLst>
          </p:cNvPr>
          <p:cNvSpPr txBox="1"/>
          <p:nvPr/>
        </p:nvSpPr>
        <p:spPr>
          <a:xfrm>
            <a:off x="457200" y="558802"/>
            <a:ext cx="4049507" cy="584775"/>
          </a:xfrm>
          <a:prstGeom prst="rect">
            <a:avLst/>
          </a:prstGeom>
          <a:noFill/>
        </p:spPr>
        <p:txBody>
          <a:bodyPr wrap="none" rtlCol="0">
            <a:spAutoFit/>
          </a:bodyPr>
          <a:lstStyle/>
          <a:p>
            <a:r>
              <a:rPr lang="en-US" altLang="zh-CN" sz="3200" b="1" dirty="0"/>
              <a:t>Framework Overview</a:t>
            </a:r>
            <a:endParaRPr lang="zh-CN" altLang="en-US" sz="3200" b="1" dirty="0"/>
          </a:p>
        </p:txBody>
      </p:sp>
      <p:pic>
        <p:nvPicPr>
          <p:cNvPr id="363" name="图片 362">
            <a:extLst>
              <a:ext uri="{FF2B5EF4-FFF2-40B4-BE49-F238E27FC236}">
                <a16:creationId xmlns:a16="http://schemas.microsoft.com/office/drawing/2014/main" id="{D75449D4-A86A-4933-3EEF-5933BCCC7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342" y="674914"/>
            <a:ext cx="6056819" cy="6056819"/>
          </a:xfrm>
          <a:prstGeom prst="rect">
            <a:avLst/>
          </a:prstGeom>
        </p:spPr>
      </p:pic>
    </p:spTree>
    <p:extLst>
      <p:ext uri="{BB962C8B-B14F-4D97-AF65-F5344CB8AC3E}">
        <p14:creationId xmlns:p14="http://schemas.microsoft.com/office/powerpoint/2010/main" val="22238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69289F3-1B02-73DF-14CA-6E56BDCC74D7}"/>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
        <p:nvSpPr>
          <p:cNvPr id="3" name="文本框 2">
            <a:extLst>
              <a:ext uri="{FF2B5EF4-FFF2-40B4-BE49-F238E27FC236}">
                <a16:creationId xmlns:a16="http://schemas.microsoft.com/office/drawing/2014/main" id="{388E1EBF-3DFE-6EA8-5D93-D88960FD64CC}"/>
              </a:ext>
            </a:extLst>
          </p:cNvPr>
          <p:cNvSpPr txBox="1"/>
          <p:nvPr/>
        </p:nvSpPr>
        <p:spPr>
          <a:xfrm>
            <a:off x="457200" y="558802"/>
            <a:ext cx="1523174" cy="584775"/>
          </a:xfrm>
          <a:prstGeom prst="rect">
            <a:avLst/>
          </a:prstGeom>
          <a:noFill/>
        </p:spPr>
        <p:txBody>
          <a:bodyPr wrap="none" rtlCol="0">
            <a:spAutoFit/>
          </a:bodyPr>
          <a:lstStyle/>
          <a:p>
            <a:r>
              <a:rPr lang="en-US" altLang="zh-CN" sz="3200" b="1" dirty="0" err="1"/>
              <a:t>DSETA</a:t>
            </a:r>
            <a:endParaRPr lang="en-US" altLang="zh-CN" sz="3200" b="1" dirty="0"/>
          </a:p>
        </p:txBody>
      </p:sp>
      <p:sp>
        <p:nvSpPr>
          <p:cNvPr id="4" name="文本框 3">
            <a:extLst>
              <a:ext uri="{FF2B5EF4-FFF2-40B4-BE49-F238E27FC236}">
                <a16:creationId xmlns:a16="http://schemas.microsoft.com/office/drawing/2014/main" id="{0F728C6C-3AFF-0918-853A-F1C13D77F391}"/>
              </a:ext>
            </a:extLst>
          </p:cNvPr>
          <p:cNvSpPr txBox="1"/>
          <p:nvPr/>
        </p:nvSpPr>
        <p:spPr>
          <a:xfrm>
            <a:off x="457200" y="1143577"/>
            <a:ext cx="6221575" cy="523220"/>
          </a:xfrm>
          <a:prstGeom prst="rect">
            <a:avLst/>
          </a:prstGeom>
          <a:noFill/>
        </p:spPr>
        <p:txBody>
          <a:bodyPr wrap="none" rtlCol="0">
            <a:spAutoFit/>
          </a:bodyPr>
          <a:lstStyle/>
          <a:p>
            <a:r>
              <a:rPr lang="en-US" altLang="zh-CN" sz="2800" b="1" dirty="0">
                <a:solidFill>
                  <a:srgbClr val="C00000"/>
                </a:solidFill>
              </a:rPr>
              <a:t>Diffusion-based Driving Style Learning</a:t>
            </a:r>
            <a:endParaRPr lang="zh-CN" altLang="en-US" sz="2800" b="1" dirty="0">
              <a:solidFill>
                <a:srgbClr val="C00000"/>
              </a:solidFill>
            </a:endParaRPr>
          </a:p>
        </p:txBody>
      </p:sp>
      <p:sp>
        <p:nvSpPr>
          <p:cNvPr id="10" name="文本框 9">
            <a:extLst>
              <a:ext uri="{FF2B5EF4-FFF2-40B4-BE49-F238E27FC236}">
                <a16:creationId xmlns:a16="http://schemas.microsoft.com/office/drawing/2014/main" id="{1285B5AB-AF52-578B-18A0-8F8D56D5E0B2}"/>
              </a:ext>
            </a:extLst>
          </p:cNvPr>
          <p:cNvSpPr txBox="1"/>
          <p:nvPr/>
        </p:nvSpPr>
        <p:spPr>
          <a:xfrm>
            <a:off x="916816" y="1759129"/>
            <a:ext cx="9066596" cy="984885"/>
          </a:xfrm>
          <a:prstGeom prst="rect">
            <a:avLst/>
          </a:prstGeom>
          <a:noFill/>
        </p:spPr>
        <p:txBody>
          <a:bodyPr wrap="square">
            <a:spAutoFit/>
          </a:bodyPr>
          <a:lstStyle/>
          <a:p>
            <a:pPr marL="285750" indent="-285750" algn="just">
              <a:spcAft>
                <a:spcPts val="1200"/>
              </a:spcAft>
              <a:buFont typeface="Wingdings" panose="05000000000000000000" pitchFamily="2" charset="2"/>
              <a:buChar char="p"/>
            </a:pPr>
            <a:r>
              <a:rPr lang="en-US" altLang="zh-CN" sz="2400" dirty="0"/>
              <a:t> Using speed distribution to better represent driving style</a:t>
            </a:r>
          </a:p>
          <a:p>
            <a:pPr marL="285750" indent="-285750" algn="just">
              <a:spcAft>
                <a:spcPts val="1200"/>
              </a:spcAft>
              <a:buFont typeface="Wingdings" panose="05000000000000000000" pitchFamily="2" charset="2"/>
              <a:buChar char="p"/>
            </a:pPr>
            <a:r>
              <a:rPr lang="en-US" altLang="zh-CN" sz="2400" dirty="0"/>
              <a:t> A single average speed is insufficient to represent driving style</a:t>
            </a:r>
          </a:p>
        </p:txBody>
      </p:sp>
      <p:grpSp>
        <p:nvGrpSpPr>
          <p:cNvPr id="12" name="组合 11">
            <a:extLst>
              <a:ext uri="{FF2B5EF4-FFF2-40B4-BE49-F238E27FC236}">
                <a16:creationId xmlns:a16="http://schemas.microsoft.com/office/drawing/2014/main" id="{1BC36119-0B0A-2AB0-3E90-6D64D91F8AE6}"/>
              </a:ext>
            </a:extLst>
          </p:cNvPr>
          <p:cNvGrpSpPr/>
          <p:nvPr/>
        </p:nvGrpSpPr>
        <p:grpSpPr>
          <a:xfrm>
            <a:off x="1562702" y="2984423"/>
            <a:ext cx="4728546" cy="3689015"/>
            <a:chOff x="1562702" y="2984423"/>
            <a:chExt cx="4728546" cy="3689015"/>
          </a:xfrm>
        </p:grpSpPr>
        <p:pic>
          <p:nvPicPr>
            <p:cNvPr id="6" name="图片 5">
              <a:extLst>
                <a:ext uri="{FF2B5EF4-FFF2-40B4-BE49-F238E27FC236}">
                  <a16:creationId xmlns:a16="http://schemas.microsoft.com/office/drawing/2014/main" id="{C711C928-503A-2792-E943-6442673DB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702" y="2984423"/>
              <a:ext cx="4728546" cy="3314775"/>
            </a:xfrm>
            <a:prstGeom prst="rect">
              <a:avLst/>
            </a:prstGeom>
          </p:spPr>
        </p:pic>
        <p:sp>
          <p:nvSpPr>
            <p:cNvPr id="9" name="文本框 8">
              <a:extLst>
                <a:ext uri="{FF2B5EF4-FFF2-40B4-BE49-F238E27FC236}">
                  <a16:creationId xmlns:a16="http://schemas.microsoft.com/office/drawing/2014/main" id="{146B3F74-CA27-6CC1-CD53-B3C04B2A0EEF}"/>
                </a:ext>
              </a:extLst>
            </p:cNvPr>
            <p:cNvSpPr txBox="1"/>
            <p:nvPr/>
          </p:nvSpPr>
          <p:spPr>
            <a:xfrm>
              <a:off x="1580820" y="6304106"/>
              <a:ext cx="4692310" cy="369332"/>
            </a:xfrm>
            <a:prstGeom prst="rect">
              <a:avLst/>
            </a:prstGeom>
            <a:noFill/>
          </p:spPr>
          <p:txBody>
            <a:bodyPr wrap="none" rtlCol="0">
              <a:spAutoFit/>
            </a:bodyPr>
            <a:lstStyle/>
            <a:p>
              <a:pPr algn="ctr"/>
              <a:r>
                <a:rPr lang="en-US" altLang="zh-CN" dirty="0">
                  <a:solidFill>
                    <a:srgbClr val="242021"/>
                  </a:solidFill>
                  <a:ea typeface="Calibri" panose="020F0502020204030204" pitchFamily="34" charset="0"/>
                  <a:cs typeface="Calibri" panose="020F0502020204030204" pitchFamily="34" charset="0"/>
                </a:rPr>
                <a:t>Fig (a). </a:t>
              </a:r>
              <a:r>
                <a:rPr lang="en-US" altLang="zh-CN" dirty="0"/>
                <a:t>Statistics on the trip data for tow drivers</a:t>
              </a:r>
              <a:r>
                <a:rPr lang="en-US" altLang="zh-CN" dirty="0">
                  <a:solidFill>
                    <a:srgbClr val="242021"/>
                  </a:solidFill>
                  <a:ea typeface="Calibri" panose="020F0502020204030204" pitchFamily="34" charset="0"/>
                  <a:cs typeface="Calibri" panose="020F0502020204030204" pitchFamily="34" charset="0"/>
                </a:rPr>
                <a:t>.</a:t>
              </a:r>
              <a:endParaRPr lang="zh-CN" altLang="en-US" dirty="0"/>
            </a:p>
          </p:txBody>
        </p:sp>
      </p:grpSp>
      <p:grpSp>
        <p:nvGrpSpPr>
          <p:cNvPr id="13" name="组合 12">
            <a:extLst>
              <a:ext uri="{FF2B5EF4-FFF2-40B4-BE49-F238E27FC236}">
                <a16:creationId xmlns:a16="http://schemas.microsoft.com/office/drawing/2014/main" id="{881CEFFD-C4BA-AACE-B799-DF5C2A8D71B8}"/>
              </a:ext>
            </a:extLst>
          </p:cNvPr>
          <p:cNvGrpSpPr/>
          <p:nvPr/>
        </p:nvGrpSpPr>
        <p:grpSpPr>
          <a:xfrm>
            <a:off x="6821741" y="2984423"/>
            <a:ext cx="3447366" cy="3689015"/>
            <a:chOff x="6821741" y="2984423"/>
            <a:chExt cx="3447366" cy="3689015"/>
          </a:xfrm>
        </p:grpSpPr>
        <p:pic>
          <p:nvPicPr>
            <p:cNvPr id="8" name="图片 7">
              <a:extLst>
                <a:ext uri="{FF2B5EF4-FFF2-40B4-BE49-F238E27FC236}">
                  <a16:creationId xmlns:a16="http://schemas.microsoft.com/office/drawing/2014/main" id="{30207AF7-1DAE-2E68-1FBD-1EF044C7B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41" y="2984423"/>
              <a:ext cx="3447366" cy="3314775"/>
            </a:xfrm>
            <a:prstGeom prst="rect">
              <a:avLst/>
            </a:prstGeom>
          </p:spPr>
        </p:pic>
        <p:sp>
          <p:nvSpPr>
            <p:cNvPr id="11" name="文本框 10">
              <a:extLst>
                <a:ext uri="{FF2B5EF4-FFF2-40B4-BE49-F238E27FC236}">
                  <a16:creationId xmlns:a16="http://schemas.microsoft.com/office/drawing/2014/main" id="{B8324F22-88D9-17B9-B2C2-63DEBAE3C2EE}"/>
                </a:ext>
              </a:extLst>
            </p:cNvPr>
            <p:cNvSpPr txBox="1"/>
            <p:nvPr/>
          </p:nvSpPr>
          <p:spPr>
            <a:xfrm>
              <a:off x="7019397" y="6304106"/>
              <a:ext cx="3052054" cy="369332"/>
            </a:xfrm>
            <a:prstGeom prst="rect">
              <a:avLst/>
            </a:prstGeom>
            <a:noFill/>
          </p:spPr>
          <p:txBody>
            <a:bodyPr wrap="none" rtlCol="0">
              <a:spAutoFit/>
            </a:bodyPr>
            <a:lstStyle/>
            <a:p>
              <a:pPr algn="ctr"/>
              <a:r>
                <a:rPr lang="en-US" altLang="zh-CN" dirty="0">
                  <a:solidFill>
                    <a:srgbClr val="242021"/>
                  </a:solidFill>
                  <a:ea typeface="Calibri" panose="020F0502020204030204" pitchFamily="34" charset="0"/>
                  <a:cs typeface="Calibri" panose="020F0502020204030204" pitchFamily="34" charset="0"/>
                </a:rPr>
                <a:t>Fig (b). </a:t>
              </a:r>
              <a:r>
                <a:rPr lang="en-US" altLang="zh-CN" dirty="0"/>
                <a:t>Visualization of DDPs</a:t>
              </a:r>
              <a:r>
                <a:rPr lang="en-US" altLang="zh-CN" dirty="0">
                  <a:solidFill>
                    <a:srgbClr val="242021"/>
                  </a:solidFill>
                  <a:ea typeface="Calibri" panose="020F0502020204030204" pitchFamily="34" charset="0"/>
                  <a:cs typeface="Calibri" panose="020F0502020204030204" pitchFamily="34" charset="0"/>
                </a:rPr>
                <a:t>.</a:t>
              </a:r>
              <a:endParaRPr lang="zh-CN" altLang="en-US" dirty="0"/>
            </a:p>
          </p:txBody>
        </p:sp>
      </p:grpSp>
    </p:spTree>
    <p:extLst>
      <p:ext uri="{BB962C8B-B14F-4D97-AF65-F5344CB8AC3E}">
        <p14:creationId xmlns:p14="http://schemas.microsoft.com/office/powerpoint/2010/main" val="409650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50D93-BCDA-3DE1-660D-CCDC4971042C}"/>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2557706-4046-B03D-722E-62375320F84F}"/>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
        <p:nvSpPr>
          <p:cNvPr id="3" name="文本框 2">
            <a:extLst>
              <a:ext uri="{FF2B5EF4-FFF2-40B4-BE49-F238E27FC236}">
                <a16:creationId xmlns:a16="http://schemas.microsoft.com/office/drawing/2014/main" id="{67CF5299-5846-32D3-8413-A1E911C813FA}"/>
              </a:ext>
            </a:extLst>
          </p:cNvPr>
          <p:cNvSpPr txBox="1"/>
          <p:nvPr/>
        </p:nvSpPr>
        <p:spPr>
          <a:xfrm>
            <a:off x="457200" y="558802"/>
            <a:ext cx="1523174" cy="584775"/>
          </a:xfrm>
          <a:prstGeom prst="rect">
            <a:avLst/>
          </a:prstGeom>
          <a:noFill/>
        </p:spPr>
        <p:txBody>
          <a:bodyPr wrap="none" rtlCol="0">
            <a:spAutoFit/>
          </a:bodyPr>
          <a:lstStyle/>
          <a:p>
            <a:r>
              <a:rPr lang="en-US" altLang="zh-CN" sz="3200" b="1" dirty="0" err="1"/>
              <a:t>DSETA</a:t>
            </a:r>
            <a:endParaRPr lang="en-US" altLang="zh-CN" sz="3200" b="1" dirty="0"/>
          </a:p>
        </p:txBody>
      </p:sp>
      <p:sp>
        <p:nvSpPr>
          <p:cNvPr id="4" name="文本框 3">
            <a:extLst>
              <a:ext uri="{FF2B5EF4-FFF2-40B4-BE49-F238E27FC236}">
                <a16:creationId xmlns:a16="http://schemas.microsoft.com/office/drawing/2014/main" id="{BAC815A5-8A8C-995E-62D8-AB85E16F87FD}"/>
              </a:ext>
            </a:extLst>
          </p:cNvPr>
          <p:cNvSpPr txBox="1"/>
          <p:nvPr/>
        </p:nvSpPr>
        <p:spPr>
          <a:xfrm>
            <a:off x="457200" y="1143577"/>
            <a:ext cx="6221575" cy="523220"/>
          </a:xfrm>
          <a:prstGeom prst="rect">
            <a:avLst/>
          </a:prstGeom>
          <a:noFill/>
        </p:spPr>
        <p:txBody>
          <a:bodyPr wrap="none" rtlCol="0">
            <a:spAutoFit/>
          </a:bodyPr>
          <a:lstStyle/>
          <a:p>
            <a:r>
              <a:rPr lang="en-US" altLang="zh-CN" sz="2800" b="1" dirty="0">
                <a:solidFill>
                  <a:srgbClr val="C00000"/>
                </a:solidFill>
              </a:rPr>
              <a:t>Diffusion-based Driving Style Learning</a:t>
            </a:r>
            <a:endParaRPr lang="zh-CN" altLang="en-US" sz="2800" b="1" dirty="0">
              <a:solidFill>
                <a:srgbClr val="C00000"/>
              </a:solidFill>
            </a:endParaRPr>
          </a:p>
        </p:txBody>
      </p:sp>
      <p:sp>
        <p:nvSpPr>
          <p:cNvPr id="5" name="文本框 4">
            <a:extLst>
              <a:ext uri="{FF2B5EF4-FFF2-40B4-BE49-F238E27FC236}">
                <a16:creationId xmlns:a16="http://schemas.microsoft.com/office/drawing/2014/main" id="{A36F4139-B850-5499-345E-ACDC05798396}"/>
              </a:ext>
            </a:extLst>
          </p:cNvPr>
          <p:cNvSpPr txBox="1"/>
          <p:nvPr/>
        </p:nvSpPr>
        <p:spPr>
          <a:xfrm>
            <a:off x="4077219" y="1839657"/>
            <a:ext cx="2888163" cy="461665"/>
          </a:xfrm>
          <a:prstGeom prst="rect">
            <a:avLst/>
          </a:prstGeom>
          <a:noFill/>
        </p:spPr>
        <p:txBody>
          <a:bodyPr wrap="none" rtlCol="0">
            <a:spAutoFit/>
          </a:bodyPr>
          <a:lstStyle/>
          <a:p>
            <a:pPr marL="285750" indent="-285750">
              <a:buFont typeface="Wingdings" panose="05000000000000000000" pitchFamily="2" charset="2"/>
              <a:buChar char="p"/>
            </a:pPr>
            <a:r>
              <a:rPr lang="en-US" altLang="zh-CN" sz="2400" b="1" dirty="0"/>
              <a:t> Diffusion process </a:t>
            </a:r>
            <a:endParaRPr lang="zh-CN" altLang="en-US" sz="2400" b="1" dirty="0"/>
          </a:p>
        </p:txBody>
      </p:sp>
      <p:sp>
        <p:nvSpPr>
          <p:cNvPr id="6" name="文本框 5">
            <a:extLst>
              <a:ext uri="{FF2B5EF4-FFF2-40B4-BE49-F238E27FC236}">
                <a16:creationId xmlns:a16="http://schemas.microsoft.com/office/drawing/2014/main" id="{5E694FC3-8029-2CE0-7BAD-0017E4AA8625}"/>
              </a:ext>
            </a:extLst>
          </p:cNvPr>
          <p:cNvSpPr txBox="1"/>
          <p:nvPr/>
        </p:nvSpPr>
        <p:spPr>
          <a:xfrm>
            <a:off x="4077219" y="3804748"/>
            <a:ext cx="2973122" cy="461665"/>
          </a:xfrm>
          <a:prstGeom prst="rect">
            <a:avLst/>
          </a:prstGeom>
          <a:noFill/>
        </p:spPr>
        <p:txBody>
          <a:bodyPr wrap="none" rtlCol="0">
            <a:spAutoFit/>
          </a:bodyPr>
          <a:lstStyle/>
          <a:p>
            <a:pPr marL="285750" indent="-285750">
              <a:buFont typeface="Wingdings" panose="05000000000000000000" pitchFamily="2" charset="2"/>
              <a:buChar char="p"/>
            </a:pPr>
            <a:r>
              <a:rPr lang="en-US" altLang="zh-CN" sz="2400" b="1" dirty="0"/>
              <a:t> Denoising process </a:t>
            </a:r>
            <a:endParaRPr lang="zh-CN" altLang="en-US" sz="2400" b="1" dirty="0"/>
          </a:p>
        </p:txBody>
      </p:sp>
      <p:pic>
        <p:nvPicPr>
          <p:cNvPr id="9" name="图片 8">
            <a:extLst>
              <a:ext uri="{FF2B5EF4-FFF2-40B4-BE49-F238E27FC236}">
                <a16:creationId xmlns:a16="http://schemas.microsoft.com/office/drawing/2014/main" id="{2D2963EF-722C-89D7-27EA-AA036DBED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08" y="1956963"/>
            <a:ext cx="1416978" cy="4569544"/>
          </a:xfrm>
          <a:prstGeom prst="rect">
            <a:avLst/>
          </a:prstGeom>
        </p:spPr>
      </p:pic>
      <p:pic>
        <p:nvPicPr>
          <p:cNvPr id="15" name="图片 14">
            <a:extLst>
              <a:ext uri="{FF2B5EF4-FFF2-40B4-BE49-F238E27FC236}">
                <a16:creationId xmlns:a16="http://schemas.microsoft.com/office/drawing/2014/main" id="{CF717F40-D7C2-16D2-43E6-953AB9FF3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107" y="2301322"/>
            <a:ext cx="6412864" cy="1191850"/>
          </a:xfrm>
          <a:prstGeom prst="rect">
            <a:avLst/>
          </a:prstGeom>
        </p:spPr>
      </p:pic>
      <p:pic>
        <p:nvPicPr>
          <p:cNvPr id="17" name="图片 16">
            <a:extLst>
              <a:ext uri="{FF2B5EF4-FFF2-40B4-BE49-F238E27FC236}">
                <a16:creationId xmlns:a16="http://schemas.microsoft.com/office/drawing/2014/main" id="{AA75F681-92D9-5941-E00A-BB19F11D3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107" y="4266413"/>
            <a:ext cx="6412864" cy="2274686"/>
          </a:xfrm>
          <a:prstGeom prst="rect">
            <a:avLst/>
          </a:prstGeom>
        </p:spPr>
      </p:pic>
    </p:spTree>
    <p:extLst>
      <p:ext uri="{BB962C8B-B14F-4D97-AF65-F5344CB8AC3E}">
        <p14:creationId xmlns:p14="http://schemas.microsoft.com/office/powerpoint/2010/main" val="126630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6278DB3-3C48-F3AB-0BF9-7AB4CB55C894}"/>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
        <p:nvSpPr>
          <p:cNvPr id="3" name="文本框 2">
            <a:extLst>
              <a:ext uri="{FF2B5EF4-FFF2-40B4-BE49-F238E27FC236}">
                <a16:creationId xmlns:a16="http://schemas.microsoft.com/office/drawing/2014/main" id="{CE8DF9F3-42A6-78C8-A33B-9FC8BD6A5644}"/>
              </a:ext>
            </a:extLst>
          </p:cNvPr>
          <p:cNvSpPr txBox="1"/>
          <p:nvPr/>
        </p:nvSpPr>
        <p:spPr>
          <a:xfrm>
            <a:off x="457200" y="558802"/>
            <a:ext cx="1523174" cy="584775"/>
          </a:xfrm>
          <a:prstGeom prst="rect">
            <a:avLst/>
          </a:prstGeom>
          <a:noFill/>
        </p:spPr>
        <p:txBody>
          <a:bodyPr wrap="none" rtlCol="0">
            <a:spAutoFit/>
          </a:bodyPr>
          <a:lstStyle/>
          <a:p>
            <a:r>
              <a:rPr lang="en-US" altLang="zh-CN" sz="3200" b="1" dirty="0" err="1"/>
              <a:t>DSETA</a:t>
            </a:r>
            <a:endParaRPr lang="en-US" altLang="zh-CN" sz="3200" b="1" dirty="0"/>
          </a:p>
        </p:txBody>
      </p:sp>
      <p:sp>
        <p:nvSpPr>
          <p:cNvPr id="4" name="文本框 3">
            <a:extLst>
              <a:ext uri="{FF2B5EF4-FFF2-40B4-BE49-F238E27FC236}">
                <a16:creationId xmlns:a16="http://schemas.microsoft.com/office/drawing/2014/main" id="{7672CC48-8BC6-517D-CE10-FC04DCBC12F6}"/>
              </a:ext>
            </a:extLst>
          </p:cNvPr>
          <p:cNvSpPr txBox="1"/>
          <p:nvPr/>
        </p:nvSpPr>
        <p:spPr>
          <a:xfrm>
            <a:off x="457200" y="1143577"/>
            <a:ext cx="6341801" cy="523220"/>
          </a:xfrm>
          <a:prstGeom prst="rect">
            <a:avLst/>
          </a:prstGeom>
          <a:noFill/>
        </p:spPr>
        <p:txBody>
          <a:bodyPr wrap="none" rtlCol="0">
            <a:spAutoFit/>
          </a:bodyPr>
          <a:lstStyle/>
          <a:p>
            <a:r>
              <a:rPr lang="en-US" altLang="zh-CN" sz="2800" b="1" dirty="0">
                <a:solidFill>
                  <a:srgbClr val="C00000"/>
                </a:solidFill>
              </a:rPr>
              <a:t>Transformer-based Multi-Factor Fusion</a:t>
            </a:r>
            <a:endParaRPr lang="zh-CN" altLang="en-US" sz="2800" b="1" dirty="0">
              <a:solidFill>
                <a:srgbClr val="C00000"/>
              </a:solidFill>
            </a:endParaRPr>
          </a:p>
        </p:txBody>
      </p:sp>
      <p:pic>
        <p:nvPicPr>
          <p:cNvPr id="9" name="图片 8">
            <a:extLst>
              <a:ext uri="{FF2B5EF4-FFF2-40B4-BE49-F238E27FC236}">
                <a16:creationId xmlns:a16="http://schemas.microsoft.com/office/drawing/2014/main" id="{3C20792C-5694-DC86-542A-27F4C84D2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31" y="2251572"/>
            <a:ext cx="5071228" cy="4063929"/>
          </a:xfrm>
          <a:prstGeom prst="rect">
            <a:avLst/>
          </a:prstGeom>
        </p:spPr>
      </p:pic>
      <p:sp>
        <p:nvSpPr>
          <p:cNvPr id="6" name="文本框 5">
            <a:extLst>
              <a:ext uri="{FF2B5EF4-FFF2-40B4-BE49-F238E27FC236}">
                <a16:creationId xmlns:a16="http://schemas.microsoft.com/office/drawing/2014/main" id="{F8B3A042-DFDD-F496-8E08-E2B4A1251C7E}"/>
              </a:ext>
            </a:extLst>
          </p:cNvPr>
          <p:cNvSpPr txBox="1"/>
          <p:nvPr/>
        </p:nvSpPr>
        <p:spPr>
          <a:xfrm>
            <a:off x="5947069" y="3212928"/>
            <a:ext cx="5692800" cy="1200329"/>
          </a:xfrm>
          <a:prstGeom prst="rect">
            <a:avLst/>
          </a:prstGeom>
          <a:noFill/>
        </p:spPr>
        <p:txBody>
          <a:bodyPr wrap="square">
            <a:spAutoFit/>
          </a:bodyPr>
          <a:lstStyle/>
          <a:p>
            <a:pPr marL="285750" indent="-285750" algn="just">
              <a:buFont typeface="Wingdings" panose="05000000000000000000" pitchFamily="2" charset="2"/>
              <a:buChar char="p"/>
            </a:pPr>
            <a:r>
              <a:rPr lang="en-US" altLang="zh-CN" sz="2400" kern="1200" dirty="0">
                <a:solidFill>
                  <a:schemeClr val="tx1"/>
                </a:solidFill>
                <a:effectLst/>
                <a:latin typeface="+mn-lt"/>
                <a:ea typeface="+mn-ea"/>
                <a:cs typeface="+mn-cs"/>
              </a:rPr>
              <a:t> </a:t>
            </a:r>
            <a:r>
              <a:rPr lang="en-US" altLang="zh-CN" sz="2400" kern="1200" dirty="0" err="1">
                <a:solidFill>
                  <a:schemeClr val="tx1"/>
                </a:solidFill>
                <a:effectLst/>
                <a:latin typeface="+mn-lt"/>
                <a:ea typeface="+mn-ea"/>
                <a:cs typeface="+mn-cs"/>
              </a:rPr>
              <a:t>DSETA</a:t>
            </a:r>
            <a:r>
              <a:rPr lang="en-US" altLang="zh-CN" sz="2400" kern="1200" dirty="0">
                <a:solidFill>
                  <a:schemeClr val="tx1"/>
                </a:solidFill>
                <a:effectLst/>
                <a:latin typeface="+mn-lt"/>
                <a:ea typeface="+mn-ea"/>
                <a:cs typeface="+mn-cs"/>
              </a:rPr>
              <a:t> adjusts the weights assigned to </a:t>
            </a:r>
            <a:r>
              <a:rPr lang="en-US" altLang="zh-CN" sz="2400" kern="1200" dirty="0" err="1">
                <a:solidFill>
                  <a:schemeClr val="tx1"/>
                </a:solidFill>
                <a:effectLst/>
                <a:latin typeface="+mn-lt"/>
                <a:ea typeface="+mn-ea"/>
                <a:cs typeface="+mn-cs"/>
              </a:rPr>
              <a:t>spatio</a:t>
            </a:r>
            <a:r>
              <a:rPr lang="en-US" altLang="zh-CN" sz="2400" kern="1200" dirty="0">
                <a:solidFill>
                  <a:schemeClr val="tx1"/>
                </a:solidFill>
                <a:effectLst/>
                <a:latin typeface="+mn-lt"/>
                <a:ea typeface="+mn-ea"/>
                <a:cs typeface="+mn-cs"/>
              </a:rPr>
              <a:t>-temporal factors and driving styles using attention mechanisms</a:t>
            </a:r>
            <a:endParaRPr lang="zh-CN" altLang="zh-CN" sz="2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4841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8703386-E547-73DF-AD3F-DBCD1230E206}"/>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
        <p:nvSpPr>
          <p:cNvPr id="3" name="文本框 2">
            <a:extLst>
              <a:ext uri="{FF2B5EF4-FFF2-40B4-BE49-F238E27FC236}">
                <a16:creationId xmlns:a16="http://schemas.microsoft.com/office/drawing/2014/main" id="{69CB6752-7271-C3CC-AFE8-91515EFF922F}"/>
              </a:ext>
            </a:extLst>
          </p:cNvPr>
          <p:cNvSpPr txBox="1"/>
          <p:nvPr/>
        </p:nvSpPr>
        <p:spPr>
          <a:xfrm>
            <a:off x="457200" y="558802"/>
            <a:ext cx="1523174" cy="584775"/>
          </a:xfrm>
          <a:prstGeom prst="rect">
            <a:avLst/>
          </a:prstGeom>
          <a:noFill/>
        </p:spPr>
        <p:txBody>
          <a:bodyPr wrap="none" rtlCol="0">
            <a:spAutoFit/>
          </a:bodyPr>
          <a:lstStyle/>
          <a:p>
            <a:r>
              <a:rPr lang="en-US" altLang="zh-CN" sz="3200" b="1" dirty="0" err="1"/>
              <a:t>DSETA</a:t>
            </a:r>
            <a:endParaRPr lang="en-US" altLang="zh-CN" sz="3200" b="1" dirty="0"/>
          </a:p>
        </p:txBody>
      </p:sp>
      <p:sp>
        <p:nvSpPr>
          <p:cNvPr id="4" name="文本框 3">
            <a:extLst>
              <a:ext uri="{FF2B5EF4-FFF2-40B4-BE49-F238E27FC236}">
                <a16:creationId xmlns:a16="http://schemas.microsoft.com/office/drawing/2014/main" id="{068852ED-3D3A-C79F-56D3-F9F51D2749B4}"/>
              </a:ext>
            </a:extLst>
          </p:cNvPr>
          <p:cNvSpPr txBox="1"/>
          <p:nvPr/>
        </p:nvSpPr>
        <p:spPr>
          <a:xfrm>
            <a:off x="457200" y="1143393"/>
            <a:ext cx="5224700" cy="523220"/>
          </a:xfrm>
          <a:prstGeom prst="rect">
            <a:avLst/>
          </a:prstGeom>
          <a:noFill/>
        </p:spPr>
        <p:txBody>
          <a:bodyPr wrap="none" rtlCol="0">
            <a:spAutoFit/>
          </a:bodyPr>
          <a:lstStyle/>
          <a:p>
            <a:r>
              <a:rPr lang="en-US" altLang="zh-CN" sz="2800" b="1" dirty="0">
                <a:solidFill>
                  <a:srgbClr val="C00000"/>
                </a:solidFill>
              </a:rPr>
              <a:t>Multi-View Multi-Task Learning</a:t>
            </a:r>
            <a:endParaRPr lang="zh-CN" altLang="en-US" sz="2800" b="1" dirty="0">
              <a:solidFill>
                <a:srgbClr val="C00000"/>
              </a:solidFill>
            </a:endParaRPr>
          </a:p>
        </p:txBody>
      </p:sp>
      <p:pic>
        <p:nvPicPr>
          <p:cNvPr id="10" name="图片 9">
            <a:extLst>
              <a:ext uri="{FF2B5EF4-FFF2-40B4-BE49-F238E27FC236}">
                <a16:creationId xmlns:a16="http://schemas.microsoft.com/office/drawing/2014/main" id="{AB59459A-0E50-9FC0-EB2F-514952B5D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63" y="2582249"/>
            <a:ext cx="5325373" cy="2715843"/>
          </a:xfrm>
          <a:prstGeom prst="rect">
            <a:avLst/>
          </a:prstGeom>
        </p:spPr>
      </p:pic>
      <p:grpSp>
        <p:nvGrpSpPr>
          <p:cNvPr id="13" name="组合 12">
            <a:extLst>
              <a:ext uri="{FF2B5EF4-FFF2-40B4-BE49-F238E27FC236}">
                <a16:creationId xmlns:a16="http://schemas.microsoft.com/office/drawing/2014/main" id="{920EE9DC-0821-2A41-6209-43A6E5CCCB27}"/>
              </a:ext>
            </a:extLst>
          </p:cNvPr>
          <p:cNvGrpSpPr/>
          <p:nvPr/>
        </p:nvGrpSpPr>
        <p:grpSpPr>
          <a:xfrm>
            <a:off x="5997599" y="2347428"/>
            <a:ext cx="5854511" cy="3185487"/>
            <a:chOff x="6011247" y="2552147"/>
            <a:chExt cx="5854511" cy="3185487"/>
          </a:xfrm>
        </p:grpSpPr>
        <p:sp>
          <p:nvSpPr>
            <p:cNvPr id="7" name="文本框 6">
              <a:extLst>
                <a:ext uri="{FF2B5EF4-FFF2-40B4-BE49-F238E27FC236}">
                  <a16:creationId xmlns:a16="http://schemas.microsoft.com/office/drawing/2014/main" id="{E3A0F324-FD29-35BC-2076-075056C7027B}"/>
                </a:ext>
              </a:extLst>
            </p:cNvPr>
            <p:cNvSpPr txBox="1"/>
            <p:nvPr/>
          </p:nvSpPr>
          <p:spPr>
            <a:xfrm>
              <a:off x="6011247" y="2552147"/>
              <a:ext cx="5854511" cy="3185487"/>
            </a:xfrm>
            <a:prstGeom prst="rect">
              <a:avLst/>
            </a:prstGeom>
            <a:noFill/>
          </p:spPr>
          <p:txBody>
            <a:bodyPr wrap="square" rtlCol="0">
              <a:spAutoFit/>
            </a:bodyPr>
            <a:lstStyle/>
            <a:p>
              <a:pPr marL="285750" indent="-285750">
                <a:spcAft>
                  <a:spcPts val="1200"/>
                </a:spcAft>
                <a:buFont typeface="Wingdings" panose="05000000000000000000" pitchFamily="2" charset="2"/>
                <a:buChar char="p"/>
              </a:pPr>
              <a:r>
                <a:rPr lang="en-US" altLang="zh-CN" sz="2400" b="1" dirty="0"/>
                <a:t> ETA Learning Tasks</a:t>
              </a:r>
            </a:p>
            <a:p>
              <a:pPr marL="285750" indent="-285750">
                <a:spcAft>
                  <a:spcPts val="1200"/>
                </a:spcAft>
                <a:buFont typeface="Wingdings" panose="05000000000000000000" pitchFamily="2" charset="2"/>
                <a:buChar char="p"/>
              </a:pPr>
              <a:r>
                <a:rPr lang="en-US" altLang="zh-CN" sz="2400" b="1" dirty="0"/>
                <a:t> Driving Style Classification Tasks</a:t>
              </a:r>
            </a:p>
            <a:p>
              <a:pPr marL="742950" lvl="1" indent="-285750">
                <a:spcAft>
                  <a:spcPts val="600"/>
                </a:spcAft>
                <a:buFont typeface="Arial" panose="020B0604020202020204" pitchFamily="34" charset="0"/>
                <a:buChar char="•"/>
              </a:pPr>
              <a:r>
                <a:rPr lang="en-US" altLang="zh-CN" sz="2000" dirty="0"/>
                <a:t>Route-view speed distribution classification</a:t>
              </a:r>
            </a:p>
            <a:p>
              <a:pPr marL="742950" lvl="1" indent="-285750">
                <a:spcAft>
                  <a:spcPts val="600"/>
                </a:spcAft>
                <a:buFont typeface="Arial" panose="020B0604020202020204" pitchFamily="34" charset="0"/>
                <a:buChar char="•"/>
              </a:pPr>
              <a:r>
                <a:rPr lang="en-US" altLang="zh-CN" sz="2000" dirty="0"/>
                <a:t>Route-level speed prior regularization (</a:t>
              </a:r>
              <a:r>
                <a:rPr lang="en-US" altLang="zh-CN" sz="2000" dirty="0" err="1"/>
                <a:t>PSPR</a:t>
              </a:r>
              <a:r>
                <a:rPr lang="en-US" altLang="zh-CN" sz="2000" dirty="0"/>
                <a:t>)</a:t>
              </a:r>
            </a:p>
            <a:p>
              <a:pPr marL="742950" lvl="1" indent="-285750">
                <a:spcAft>
                  <a:spcPts val="600"/>
                </a:spcAft>
                <a:buFont typeface="Arial" panose="020B0604020202020204" pitchFamily="34" charset="0"/>
                <a:buChar char="•"/>
              </a:pPr>
              <a:r>
                <a:rPr lang="en-US" altLang="zh-CN" sz="2000" dirty="0"/>
                <a:t>Segment-view relative speed classification</a:t>
              </a:r>
            </a:p>
            <a:p>
              <a:pPr marL="285750" indent="-285750">
                <a:spcAft>
                  <a:spcPts val="1200"/>
                </a:spcAft>
                <a:buFont typeface="Wingdings" panose="05000000000000000000" pitchFamily="2" charset="2"/>
                <a:buChar char="p"/>
              </a:pPr>
              <a:r>
                <a:rPr lang="en-US" altLang="zh-CN" sz="2400" b="1" dirty="0"/>
                <a:t> Joint Optimization</a:t>
              </a:r>
            </a:p>
            <a:p>
              <a:pPr marL="800100" lvl="1" indent="-342900">
                <a:spcAft>
                  <a:spcPts val="1200"/>
                </a:spcAft>
                <a:buFont typeface="Arial" panose="020B0604020202020204" pitchFamily="34" charset="0"/>
                <a:buChar char="•"/>
              </a:pPr>
              <a:r>
                <a:rPr lang="en-US" altLang="zh-CN" sz="2400" b="1" dirty="0"/>
                <a:t> </a:t>
              </a:r>
              <a:endParaRPr lang="zh-CN" altLang="en-US" sz="2400" b="1" dirty="0"/>
            </a:p>
          </p:txBody>
        </p:sp>
        <p:pic>
          <p:nvPicPr>
            <p:cNvPr id="12" name="图片 11">
              <a:extLst>
                <a:ext uri="{FF2B5EF4-FFF2-40B4-BE49-F238E27FC236}">
                  <a16:creationId xmlns:a16="http://schemas.microsoft.com/office/drawing/2014/main" id="{F438BD7A-5185-FB54-3D7F-BE8478DB2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411" y="5322016"/>
              <a:ext cx="4629873" cy="328532"/>
            </a:xfrm>
            <a:prstGeom prst="rect">
              <a:avLst/>
            </a:prstGeom>
          </p:spPr>
        </p:pic>
      </p:grpSp>
    </p:spTree>
    <p:extLst>
      <p:ext uri="{BB962C8B-B14F-4D97-AF65-F5344CB8AC3E}">
        <p14:creationId xmlns:p14="http://schemas.microsoft.com/office/powerpoint/2010/main" val="1627943934"/>
      </p:ext>
    </p:extLst>
  </p:cSld>
  <p:clrMapOvr>
    <a:masterClrMapping/>
  </p:clrMapOvr>
</p:sld>
</file>

<file path=ppt/theme/theme1.xml><?xml version="1.0" encoding="utf-8"?>
<a:theme xmlns:a="http://schemas.openxmlformats.org/drawingml/2006/main" name="Dividend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Times New Roman"/>
        <a:ea typeface="宋体"/>
        <a:cs typeface=""/>
      </a:majorFont>
      <a:minorFont>
        <a:latin typeface="Times New Roman"/>
        <a:ea typeface="宋体"/>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53_TF33552983.potx" id="{E785B998-EA1E-435A-BC09-53167714146B}" vid="{39930FD0-D29E-42B6-87EA-7A1632EF1D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8322</TotalTime>
  <Words>1808</Words>
  <Application>Microsoft Office PowerPoint</Application>
  <PresentationFormat>宽屏</PresentationFormat>
  <Paragraphs>183</Paragraphs>
  <Slides>18</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Microsoft YaHei UI</vt:lpstr>
      <vt:lpstr>华文楷体</vt:lpstr>
      <vt:lpstr>Arial</vt:lpstr>
      <vt:lpstr>Calibri</vt:lpstr>
      <vt:lpstr>Times New Roman</vt:lpstr>
      <vt:lpstr>Wingdings</vt:lpstr>
      <vt:lpstr>Wingdings 2</vt:lpstr>
      <vt:lpstr>DividendVTI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柏林</dc:creator>
  <cp:lastModifiedBy>刘志丹 Zhidan LIU</cp:lastModifiedBy>
  <cp:revision>674</cp:revision>
  <dcterms:created xsi:type="dcterms:W3CDTF">2023-02-26T06:37:34Z</dcterms:created>
  <dcterms:modified xsi:type="dcterms:W3CDTF">2025-11-16T03:24:01Z</dcterms:modified>
</cp:coreProperties>
</file>