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520" r:id="rId4"/>
    <p:sldId id="521" r:id="rId5"/>
    <p:sldId id="522" r:id="rId6"/>
    <p:sldId id="523" r:id="rId7"/>
    <p:sldId id="524" r:id="rId8"/>
    <p:sldId id="525" r:id="rId9"/>
    <p:sldId id="526" r:id="rId10"/>
    <p:sldId id="527" r:id="rId11"/>
    <p:sldId id="528" r:id="rId12"/>
    <p:sldId id="529" r:id="rId13"/>
    <p:sldId id="530" r:id="rId14"/>
    <p:sldId id="531" r:id="rId15"/>
    <p:sldId id="532" r:id="rId16"/>
    <p:sldId id="534" r:id="rId17"/>
    <p:sldId id="519" r:id="rId18"/>
    <p:sldId id="533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4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744" autoAdjust="0"/>
  </p:normalViewPr>
  <p:slideViewPr>
    <p:cSldViewPr snapToGrid="0">
      <p:cViewPr varScale="1">
        <p:scale>
          <a:sx n="91" d="100"/>
          <a:sy n="91" d="100"/>
        </p:scale>
        <p:origin x="39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Number of candidates generated by three algorithms (average of 1000 orders)</a:t>
            </a:r>
            <a:endParaRPr lang="zh-CN" alt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mTshare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2000</c:v>
                </c:pt>
                <c:pt idx="1">
                  <c:v>2500</c:v>
                </c:pt>
                <c:pt idx="2">
                  <c:v>3000</c:v>
                </c:pt>
                <c:pt idx="3">
                  <c:v>5000</c:v>
                </c:pt>
                <c:pt idx="4">
                  <c:v>10000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115</c:v>
                </c:pt>
                <c:pt idx="1">
                  <c:v>155</c:v>
                </c:pt>
                <c:pt idx="2">
                  <c:v>255</c:v>
                </c:pt>
                <c:pt idx="3">
                  <c:v>416</c:v>
                </c:pt>
                <c:pt idx="4">
                  <c:v>984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21A-4D25-822F-9A5289C966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Prophet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2000</c:v>
                </c:pt>
                <c:pt idx="1">
                  <c:v>2500</c:v>
                </c:pt>
                <c:pt idx="2">
                  <c:v>3000</c:v>
                </c:pt>
                <c:pt idx="3">
                  <c:v>5000</c:v>
                </c:pt>
                <c:pt idx="4">
                  <c:v>10000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176</c:v>
                </c:pt>
                <c:pt idx="1">
                  <c:v>216</c:v>
                </c:pt>
                <c:pt idx="2">
                  <c:v>259</c:v>
                </c:pt>
                <c:pt idx="3">
                  <c:v>414</c:v>
                </c:pt>
                <c:pt idx="4">
                  <c:v>822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21A-4D25-822F-9A5289C966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pGreedyDP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2000</c:v>
                </c:pt>
                <c:pt idx="1">
                  <c:v>2500</c:v>
                </c:pt>
                <c:pt idx="2">
                  <c:v>3000</c:v>
                </c:pt>
                <c:pt idx="3">
                  <c:v>5000</c:v>
                </c:pt>
                <c:pt idx="4">
                  <c:v>10000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209</c:v>
                </c:pt>
                <c:pt idx="1">
                  <c:v>269</c:v>
                </c:pt>
                <c:pt idx="2">
                  <c:v>319</c:v>
                </c:pt>
                <c:pt idx="3">
                  <c:v>524</c:v>
                </c:pt>
                <c:pt idx="4">
                  <c:v>1044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21A-4D25-822F-9A5289C96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9190488"/>
        <c:axId val="589194800"/>
      </c:lineChart>
      <c:catAx>
        <c:axId val="589190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# of all vehicles</a:t>
                </a:r>
                <a:endParaRPr lang="zh-CN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89194800"/>
        <c:crosses val="autoZero"/>
        <c:auto val="1"/>
        <c:lblAlgn val="ctr"/>
        <c:lblOffset val="100"/>
        <c:noMultiLvlLbl val="0"/>
      </c:catAx>
      <c:valAx>
        <c:axId val="58919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# of</a:t>
                </a:r>
                <a:r>
                  <a:rPr lang="en-US" altLang="zh-CN" baseline="0" dirty="0"/>
                  <a:t> candidate vehicles</a:t>
                </a:r>
                <a:endParaRPr lang="zh-CN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89190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976525898772049"/>
          <c:y val="0.31336388015757916"/>
          <c:w val="0.50420440765569174"/>
          <c:h val="6.774135195986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2F1E6-A784-4E74-97E0-FC2770F3EF5D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C265F-7A2A-4D0B-B4D7-76F1C29F0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2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C265F-7A2A-4D0B-B4D7-76F1C29F046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96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the refine phase, each candidate vehicle is then subjected to route planning in order to determine the most</a:t>
            </a:r>
            <a:r>
              <a:rPr lang="en-US" altLang="zh-CN" baseline="0" dirty="0" smtClean="0"/>
              <a:t> suitable vehicle for fulfilling order 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C265F-7A2A-4D0B-B4D7-76F1C29F04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0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Within the filter-and-refine framework,</a:t>
            </a:r>
            <a:r>
              <a:rPr lang="en-US" altLang="zh-CN" baseline="0" dirty="0" smtClean="0"/>
              <a:t> the size of candidate sets will determines the computational efficiency of ridesharing systems.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Table </a:t>
            </a:r>
            <a:r>
              <a:rPr lang="en-US" altLang="zh-CN" dirty="0"/>
              <a:t>I reveals that </a:t>
            </a:r>
            <a:r>
              <a:rPr lang="en-US" altLang="zh-CN" dirty="0" smtClean="0"/>
              <a:t>existing representative algorithms </a:t>
            </a:r>
            <a:r>
              <a:rPr lang="en-US" altLang="zh-CN" dirty="0"/>
              <a:t>produce a substantial number of candidate vehicles for each order, and the size of the candidate set increases significantly with an increase in the number of vehicles.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265F-7A2A-4D0B-B4D7-76F1C29F04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5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altLang="zh-CN" sz="1800" b="0" i="0" dirty="0" smtClean="0">
                <a:solidFill>
                  <a:srgbClr val="242021"/>
                </a:solidFill>
                <a:effectLst/>
                <a:latin typeface="NimbusRomNo9L-Regu"/>
              </a:rPr>
              <a:t>Matching between order and vehicles considers a wide range of factors, including rider’s pick-up and drop-off</a:t>
            </a:r>
            <a:r>
              <a:rPr lang="en-US" altLang="zh-CN" sz="1800" b="0" i="0" baseline="0" dirty="0" smtClean="0">
                <a:solidFill>
                  <a:srgbClr val="242021"/>
                </a:solidFill>
                <a:effectLst/>
                <a:latin typeface="NimbusRomNo9L-Regu"/>
              </a:rPr>
              <a:t> locations, time constraints, and candidate vehicle’s already planned schedule and travel route.</a:t>
            </a:r>
          </a:p>
          <a:p>
            <a:pPr marL="342900" indent="-342900">
              <a:buAutoNum type="arabicPeriod"/>
            </a:pPr>
            <a:r>
              <a:rPr lang="en-US" altLang="zh-CN" sz="1800" b="0" i="0" baseline="0" dirty="0" smtClean="0">
                <a:solidFill>
                  <a:srgbClr val="242021"/>
                </a:solidFill>
                <a:effectLst/>
                <a:latin typeface="NimbusRomNo9L-Regu"/>
              </a:rPr>
              <a:t>Existing ridesharing systems employ diverse strategies to match orders and vehicles, either heuristic or optimization, the function needs to learn and simulate their decision process underlying these strategies.</a:t>
            </a:r>
            <a:endParaRPr lang="en-US" altLang="zh-CN" sz="1800" b="0" i="0" dirty="0" smtClean="0">
              <a:solidFill>
                <a:srgbClr val="242021"/>
              </a:solidFill>
              <a:effectLst/>
              <a:latin typeface="NimbusRomNo9L-Regu"/>
            </a:endParaRPr>
          </a:p>
          <a:p>
            <a:endParaRPr lang="en-US" altLang="zh-CN" sz="1800" b="0" i="0" dirty="0" smtClean="0">
              <a:solidFill>
                <a:srgbClr val="242021"/>
              </a:solidFill>
              <a:effectLst/>
              <a:latin typeface="NimbusRomNo9L-Regu"/>
            </a:endParaRPr>
          </a:p>
          <a:p>
            <a:endParaRPr lang="en-US" altLang="zh-CN" sz="1800" b="0" i="0" dirty="0" smtClean="0">
              <a:solidFill>
                <a:srgbClr val="242021"/>
              </a:solidFill>
              <a:effectLst/>
              <a:latin typeface="NimbusRomNo9L-Regu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265F-7A2A-4D0B-B4D7-76F1C29F04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990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representation summarizes the </a:t>
            </a:r>
            <a:r>
              <a:rPr lang="en-US" altLang="zh-CN" baseline="0" dirty="0" err="1" smtClean="0"/>
              <a:t>spatio</a:t>
            </a:r>
            <a:r>
              <a:rPr lang="en-US" altLang="zh-CN" baseline="0" dirty="0" smtClean="0"/>
              <a:t>-temporal relationship between order r and candidate vehicle w.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We input vehicle representation and </a:t>
            </a:r>
            <a:r>
              <a:rPr lang="en-US" altLang="zh-CN" baseline="0" dirty="0" err="1" smtClean="0"/>
              <a:t>spatio</a:t>
            </a:r>
            <a:r>
              <a:rPr lang="en-US" altLang="zh-CN" baseline="0" dirty="0" smtClean="0"/>
              <a:t>-temporal interval matrix as inputs of the masked self-attention,  and produce the updated vehicle representation as output.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We update the order representation through self-attention operations to consider </a:t>
            </a:r>
            <a:r>
              <a:rPr lang="en-US" altLang="zh-CN" baseline="0" dirty="0" err="1" smtClean="0"/>
              <a:t>spatio</a:t>
            </a:r>
            <a:r>
              <a:rPr lang="en-US" altLang="zh-CN" baseline="0" dirty="0" smtClean="0"/>
              <a:t>-temporal relations between the pick-up and drop-off events.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C265F-7A2A-4D0B-B4D7-76F1C29F046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371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C265F-7A2A-4D0B-B4D7-76F1C29F046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23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0" i="0" dirty="0">
                <a:solidFill>
                  <a:srgbClr val="242021"/>
                </a:solidFill>
                <a:effectLst/>
                <a:latin typeface="NimbusRomNo9L-Regu"/>
              </a:rPr>
              <a:t>top-</a:t>
            </a:r>
            <a:r>
              <a:rPr lang="en-US" altLang="zh-CN" sz="1800" b="0" i="1" dirty="0">
                <a:solidFill>
                  <a:srgbClr val="242021"/>
                </a:solidFill>
                <a:effectLst/>
                <a:latin typeface="CMMI10"/>
              </a:rPr>
              <a:t>κ </a:t>
            </a:r>
            <a:r>
              <a:rPr lang="en-US" altLang="zh-CN" sz="1800" b="0" i="0" dirty="0">
                <a:solidFill>
                  <a:srgbClr val="242021"/>
                </a:solidFill>
                <a:effectLst/>
                <a:latin typeface="NimbusRomNo9L-Regu"/>
              </a:rPr>
              <a:t>accuracy, denoted as </a:t>
            </a:r>
            <a:r>
              <a:rPr lang="en-US" altLang="zh-CN" sz="1800" b="0" i="1" dirty="0" err="1">
                <a:solidFill>
                  <a:srgbClr val="242021"/>
                </a:solidFill>
                <a:effectLst/>
                <a:latin typeface="CMMI10"/>
              </a:rPr>
              <a:t>acc</a:t>
            </a:r>
            <a:r>
              <a:rPr lang="en-US" altLang="zh-CN" sz="1800" b="0" i="0" dirty="0" err="1">
                <a:solidFill>
                  <a:srgbClr val="242021"/>
                </a:solidFill>
                <a:effectLst/>
                <a:latin typeface="CMR10"/>
              </a:rPr>
              <a:t>@</a:t>
            </a:r>
            <a:r>
              <a:rPr lang="en-US" altLang="zh-CN" sz="1800" b="0" i="1" dirty="0" err="1">
                <a:solidFill>
                  <a:srgbClr val="242021"/>
                </a:solidFill>
                <a:effectLst/>
                <a:latin typeface="CMMI10"/>
              </a:rPr>
              <a:t>κ</a:t>
            </a:r>
            <a:r>
              <a:rPr lang="en-US" altLang="zh-CN" sz="1800" b="0" i="0" dirty="0">
                <a:solidFill>
                  <a:srgbClr val="242021"/>
                </a:solidFill>
                <a:effectLst/>
                <a:latin typeface="NimbusRomNo9L-Regu"/>
              </a:rPr>
              <a:t>, refers to the percentage of testing cases where the best matching vehicle is among the top </a:t>
            </a:r>
            <a:r>
              <a:rPr lang="en-US" altLang="zh-CN" sz="1800" b="0" i="1" dirty="0">
                <a:solidFill>
                  <a:srgbClr val="242021"/>
                </a:solidFill>
                <a:effectLst/>
                <a:latin typeface="CMMI10"/>
              </a:rPr>
              <a:t>κ </a:t>
            </a:r>
            <a:r>
              <a:rPr lang="en-US" altLang="zh-CN" sz="1800" b="0" i="0" dirty="0">
                <a:solidFill>
                  <a:srgbClr val="242021"/>
                </a:solidFill>
                <a:effectLst/>
                <a:latin typeface="NimbusRomNo9L-Regu"/>
              </a:rPr>
              <a:t>recommendations</a:t>
            </a: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265F-7A2A-4D0B-B4D7-76F1C29F046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345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C265F-7A2A-4D0B-B4D7-76F1C29F046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5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F1CF-290E-45C8-B659-2E2605094DB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71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014" y="218168"/>
            <a:ext cx="11549742" cy="1158875"/>
          </a:xfrm>
        </p:spPr>
        <p:txBody>
          <a:bodyPr/>
          <a:lstStyle>
            <a:lvl1pPr>
              <a:defRPr b="1" i="0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32013" y="1545771"/>
            <a:ext cx="11549743" cy="463119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38556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-</a:t>
            </a:r>
            <a:fld id="{DB7BED43-4DCB-4B93-9B9D-0B9857CD8A71}" type="slidenum">
              <a:rPr lang="zh-CN" altLang="en-US" smtClean="0"/>
              <a:pPr/>
              <a:t>‹#›</a:t>
            </a:fld>
            <a:r>
              <a:rPr lang="en-US" altLang="zh-CN" dirty="0"/>
              <a:t>-</a:t>
            </a:r>
            <a:endParaRPr lang="zh-CN" altLang="en-US" dirty="0"/>
          </a:p>
        </p:txBody>
      </p:sp>
      <p:pic>
        <p:nvPicPr>
          <p:cNvPr id="11" name="Picture 6" descr="香港科技大學（廣州）_百度百科">
            <a:extLst>
              <a:ext uri="{FF2B5EF4-FFF2-40B4-BE49-F238E27FC236}">
                <a16:creationId xmlns="" xmlns:a16="http://schemas.microsoft.com/office/drawing/2014/main" id="{FC7BD1F2-2D2F-05A9-0ADB-62A1809356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706" y="0"/>
            <a:ext cx="1195294" cy="11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emf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D45BC8-05C6-4D8C-50C0-7B614E9FD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78" y="1031209"/>
            <a:ext cx="12121243" cy="2387600"/>
          </a:xfrm>
        </p:spPr>
        <p:txBody>
          <a:bodyPr>
            <a:normAutofit/>
          </a:bodyPr>
          <a:lstStyle/>
          <a:p>
            <a:r>
              <a:rPr lang="en-US" altLang="zh-CN" sz="4500" b="1" dirty="0">
                <a:solidFill>
                  <a:srgbClr val="C00000"/>
                </a:solidFill>
                <a:cs typeface="Times New Roman" panose="02020603050405020304" pitchFamily="18" charset="0"/>
              </a:rPr>
              <a:t>Towards Efficient Ridesharing via Order-Vehicle Pre-Matching Using Attention Mechanism</a:t>
            </a:r>
            <a:endParaRPr lang="zh-CN" altLang="en-US" sz="45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48D1C40-30F5-1FDD-6636-13A62D9FA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378" y="3868738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Zhidan Liu</a:t>
            </a:r>
            <a:r>
              <a:rPr lang="en-US" altLang="zh-CN" sz="2800" baseline="30000" dirty="0"/>
              <a:t>1</a:t>
            </a:r>
            <a:r>
              <a:rPr lang="en-US" altLang="zh-CN" sz="2800" dirty="0"/>
              <a:t>, </a:t>
            </a:r>
            <a:r>
              <a:rPr lang="en-US" altLang="zh-CN" sz="2800" dirty="0" err="1"/>
              <a:t>Jinye</a:t>
            </a:r>
            <a:r>
              <a:rPr lang="en-US" altLang="zh-CN" sz="2800" dirty="0"/>
              <a:t> Lin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, </a:t>
            </a:r>
            <a:r>
              <a:rPr lang="en-US" altLang="zh-CN" sz="2800" dirty="0" err="1"/>
              <a:t>Zhiyu</a:t>
            </a:r>
            <a:r>
              <a:rPr lang="en-US" altLang="zh-CN" sz="2800" dirty="0"/>
              <a:t> Xia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, Chao Chen</a:t>
            </a:r>
            <a:r>
              <a:rPr lang="en-US" altLang="zh-CN" sz="2800" baseline="30000" dirty="0"/>
              <a:t>3</a:t>
            </a:r>
            <a:r>
              <a:rPr lang="en-US" altLang="zh-CN" sz="2800" dirty="0"/>
              <a:t>, </a:t>
            </a:r>
            <a:r>
              <a:rPr lang="en-US" altLang="zh-CN" sz="2800" dirty="0" err="1"/>
              <a:t>Kaishun</a:t>
            </a:r>
            <a:r>
              <a:rPr lang="en-US" altLang="zh-CN" sz="2800" dirty="0"/>
              <a:t> Wu</a:t>
            </a:r>
            <a:r>
              <a:rPr lang="en-US" altLang="zh-CN" sz="2800" baseline="30000" dirty="0"/>
              <a:t>1</a:t>
            </a:r>
            <a:endParaRPr lang="zh-CN" altLang="en-US" sz="2800" dirty="0"/>
          </a:p>
        </p:txBody>
      </p:sp>
      <p:pic>
        <p:nvPicPr>
          <p:cNvPr id="9" name="图片 8" descr="蓝色的标志&#10;&#10;描述已自动生成">
            <a:extLst>
              <a:ext uri="{FF2B5EF4-FFF2-40B4-BE49-F238E27FC236}">
                <a16:creationId xmlns="" xmlns:a16="http://schemas.microsoft.com/office/drawing/2014/main" id="{3FB8F74C-8C59-25E2-7605-4C061ADD1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52" y="5170715"/>
            <a:ext cx="3098323" cy="9583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7216989-0B71-14BE-428B-0B1C35D0CA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64714" y="5114077"/>
            <a:ext cx="3063500" cy="10149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4DB5EA-2E97-99A3-F712-5FEB9723D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529" y="5181690"/>
            <a:ext cx="2784021" cy="87975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ADBD627F-6039-AA88-D92F-35471980C9F2}"/>
              </a:ext>
            </a:extLst>
          </p:cNvPr>
          <p:cNvSpPr/>
          <p:nvPr/>
        </p:nvSpPr>
        <p:spPr>
          <a:xfrm>
            <a:off x="0" y="-8498"/>
            <a:ext cx="12192000" cy="1035398"/>
          </a:xfrm>
          <a:prstGeom prst="rect">
            <a:avLst/>
          </a:prstGeom>
          <a:solidFill>
            <a:srgbClr val="28425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b="1" dirty="0"/>
          </a:p>
        </p:txBody>
      </p:sp>
      <p:pic>
        <p:nvPicPr>
          <p:cNvPr id="5" name="图片 4" descr="文本&#10;&#10;描述已自动生成">
            <a:extLst>
              <a:ext uri="{FF2B5EF4-FFF2-40B4-BE49-F238E27FC236}">
                <a16:creationId xmlns="" xmlns:a16="http://schemas.microsoft.com/office/drawing/2014/main" id="{573E91E1-91F6-610A-9555-C3D57F057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9" y="-12807"/>
            <a:ext cx="3956957" cy="103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BB3E87-9D97-8F79-39B2-72EFC0BC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Design of Pre-Matcher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9971EEE-3E18-66CB-7C2A-056318037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From representations to matching score, and then refined set</a:t>
            </a: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F96A95F-07D0-7C8A-00BD-2FDBA3B7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10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="" xmlns:a16="http://schemas.microsoft.com/office/drawing/2014/main" id="{A16EDD62-92F1-68AE-514B-F40D76D0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60" y="2410407"/>
            <a:ext cx="4147566" cy="3766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="" xmlns:a16="http://schemas.microsoft.com/office/drawing/2014/main" id="{E825AB86-905E-63DE-C223-96ADFF67E1E5}"/>
                  </a:ext>
                </a:extLst>
              </p:cNvPr>
              <p:cNvSpPr txBox="1"/>
              <p:nvPr/>
            </p:nvSpPr>
            <p:spPr>
              <a:xfrm>
                <a:off x="2133253" y="2649938"/>
                <a:ext cx="990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𝐀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b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825AB86-905E-63DE-C223-96ADFF67E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253" y="2649938"/>
                <a:ext cx="99060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="" xmlns:a16="http://schemas.microsoft.com/office/drawing/2014/main" id="{4B344C49-F8B1-726C-412E-F44F9E689423}"/>
                  </a:ext>
                </a:extLst>
              </p:cNvPr>
              <p:cNvSpPr txBox="1"/>
              <p:nvPr/>
            </p:nvSpPr>
            <p:spPr>
              <a:xfrm>
                <a:off x="2133253" y="4854843"/>
                <a:ext cx="990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𝐀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344C49-F8B1-726C-412E-F44F9E68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253" y="4854843"/>
                <a:ext cx="99060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25EE019D-0D14-958B-4441-44C02AC4C7F3}"/>
              </a:ext>
            </a:extLst>
          </p:cNvPr>
          <p:cNvSpPr txBox="1"/>
          <p:nvPr/>
        </p:nvSpPr>
        <p:spPr>
          <a:xfrm>
            <a:off x="1581471" y="4854843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Order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="" xmlns:a16="http://schemas.microsoft.com/office/drawing/2014/main" id="{7B7E4C2A-9865-A2E6-65CA-66EA2FAE5192}"/>
                  </a:ext>
                </a:extLst>
              </p:cNvPr>
              <p:cNvSpPr txBox="1"/>
              <p:nvPr/>
            </p:nvSpPr>
            <p:spPr>
              <a:xfrm>
                <a:off x="248285" y="2646309"/>
                <a:ext cx="2064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Candidate vehicle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B7E4C2A-9865-A2E6-65CA-66EA2FAE5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85" y="2646309"/>
                <a:ext cx="2064540" cy="369332"/>
              </a:xfrm>
              <a:prstGeom prst="rect">
                <a:avLst/>
              </a:prstGeom>
              <a:blipFill>
                <a:blip r:embed="rId6"/>
                <a:stretch>
                  <a:fillRect l="-2663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="" xmlns:a16="http://schemas.microsoft.com/office/drawing/2014/main" id="{655491C4-B3B4-249C-353E-019A13B69413}"/>
                  </a:ext>
                </a:extLst>
              </p:cNvPr>
              <p:cNvSpPr txBox="1"/>
              <p:nvPr/>
            </p:nvSpPr>
            <p:spPr>
              <a:xfrm>
                <a:off x="7934261" y="2274110"/>
                <a:ext cx="3764107" cy="1246175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Matching score: </a:t>
                </a:r>
              </a:p>
              <a:p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</a:rPr>
                                <m:t>𝐫𝐰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𝐀</m:t>
                          </m:r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0" smtClean="0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en-US" altLang="zh-CN" b="1" i="0" smtClean="0">
                                      <a:latin typeface="Cambria Math" panose="02040503050406030204" pitchFamily="18" charset="0"/>
                                    </a:rPr>
                                    <m:t>𝐫𝐰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𝑂𝐷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55491C4-B3B4-249C-353E-019A13B69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261" y="2274110"/>
                <a:ext cx="3764107" cy="1246175"/>
              </a:xfrm>
              <a:prstGeom prst="rect">
                <a:avLst/>
              </a:prstGeom>
              <a:blipFill>
                <a:blip r:embed="rId7"/>
                <a:stretch>
                  <a:fillRect l="-1290" t="-1932"/>
                </a:stretch>
              </a:blipFill>
              <a:ln w="19050">
                <a:solidFill>
                  <a:srgbClr val="0070C0"/>
                </a:solidFill>
                <a:prstDash val="sys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241FFCD3-33E8-D8B6-65D1-71E5F73E0C0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807200" y="2897198"/>
            <a:ext cx="1127061" cy="876516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="" xmlns:a16="http://schemas.microsoft.com/office/drawing/2014/main" id="{3386D36C-1B83-E498-A0E7-80A02A763053}"/>
                  </a:ext>
                </a:extLst>
              </p:cNvPr>
              <p:cNvSpPr txBox="1"/>
              <p:nvPr/>
            </p:nvSpPr>
            <p:spPr>
              <a:xfrm>
                <a:off x="7921961" y="4434415"/>
                <a:ext cx="3297582" cy="1268745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Normalized score via </a:t>
                </a:r>
                <a:r>
                  <a:rPr lang="en-US" altLang="zh-CN" i="1" dirty="0" err="1"/>
                  <a:t>Softmax</a:t>
                </a:r>
                <a:r>
                  <a:rPr lang="en-US" altLang="zh-CN" dirty="0"/>
                  <a:t>: </a:t>
                </a:r>
              </a:p>
              <a:p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𝒆𝒙𝒑</m:t>
                          </m:r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386D36C-1B83-E498-A0E7-80A02A763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961" y="4434415"/>
                <a:ext cx="3297582" cy="1268745"/>
              </a:xfrm>
              <a:prstGeom prst="rect">
                <a:avLst/>
              </a:prstGeom>
              <a:blipFill>
                <a:blip r:embed="rId8"/>
                <a:stretch>
                  <a:fillRect l="-1473" t="-1887"/>
                </a:stretch>
              </a:blipFill>
              <a:ln w="19050">
                <a:solidFill>
                  <a:schemeClr val="accent2"/>
                </a:solidFill>
                <a:prstDash val="sys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="" xmlns:a16="http://schemas.microsoft.com/office/drawing/2014/main" id="{73885CD9-C728-6902-37F8-C0C565BEF889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270171" y="5068788"/>
            <a:ext cx="1651790" cy="490183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="" xmlns:a16="http://schemas.microsoft.com/office/drawing/2014/main" id="{9F4DEBB6-D11C-E3B4-1966-471293A90405}"/>
                  </a:ext>
                </a:extLst>
              </p:cNvPr>
              <p:cNvSpPr txBox="1"/>
              <p:nvPr/>
            </p:nvSpPr>
            <p:spPr>
              <a:xfrm>
                <a:off x="6887029" y="4794769"/>
                <a:ext cx="776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2"/>
                    </a:solidFill>
                  </a:rPr>
                  <a:t>Top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endParaRPr lang="zh-CN" altLang="en-US" b="1" i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F4DEBB6-D11C-E3B4-1966-471293A90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029" y="4794769"/>
                <a:ext cx="776514" cy="369332"/>
              </a:xfrm>
              <a:prstGeom prst="rect">
                <a:avLst/>
              </a:prstGeom>
              <a:blipFill>
                <a:blip r:embed="rId9"/>
                <a:stretch>
                  <a:fillRect l="-7087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40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6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E6F4075-EE8B-25EA-E6E1-4F3692E35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Performance Evaluation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1EEB26B-626C-9E08-412A-F787C2C28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3" y="1545771"/>
            <a:ext cx="11549743" cy="4927600"/>
          </a:xfrm>
        </p:spPr>
        <p:txBody>
          <a:bodyPr>
            <a:normAutofit/>
          </a:bodyPr>
          <a:lstStyle/>
          <a:p>
            <a:r>
              <a:rPr lang="en-US" altLang="zh-CN" b="1" dirty="0"/>
              <a:t> </a:t>
            </a:r>
            <a:r>
              <a:rPr lang="en-US" altLang="zh-CN" dirty="0"/>
              <a:t>Experimental Setup</a:t>
            </a:r>
          </a:p>
          <a:p>
            <a:pPr lvl="1"/>
            <a:r>
              <a:rPr lang="en-US" altLang="zh-CN" dirty="0"/>
              <a:t>Didi’s dataset with 7,065,907 ridesharing </a:t>
            </a:r>
            <a:r>
              <a:rPr lang="en-US" altLang="zh-CN" dirty="0" smtClean="0"/>
              <a:t>transactions</a:t>
            </a:r>
            <a:endParaRPr lang="en-US" altLang="zh-CN" dirty="0"/>
          </a:p>
          <a:p>
            <a:pPr lvl="1"/>
            <a:r>
              <a:rPr lang="en-US" altLang="zh-CN" dirty="0"/>
              <a:t>Road network graph from OSM: </a:t>
            </a:r>
            <a:r>
              <a:rPr lang="en-US" altLang="zh-CN" i="1" dirty="0"/>
              <a:t>G </a:t>
            </a:r>
            <a:r>
              <a:rPr lang="en-US" altLang="zh-CN" dirty="0"/>
              <a:t>(V=214,440, E=466,330)</a:t>
            </a:r>
          </a:p>
          <a:p>
            <a:pPr lvl="2"/>
            <a:endParaRPr lang="en-US" altLang="zh-CN" sz="1000" dirty="0"/>
          </a:p>
          <a:p>
            <a:pPr lvl="1"/>
            <a:r>
              <a:rPr lang="en-US" altLang="zh-CN" dirty="0" smtClean="0"/>
              <a:t>Baseline ridesharing </a:t>
            </a:r>
            <a:r>
              <a:rPr lang="en-US" altLang="zh-CN" dirty="0"/>
              <a:t>algorithms</a:t>
            </a:r>
          </a:p>
          <a:p>
            <a:pPr lvl="2"/>
            <a:r>
              <a:rPr lang="en-US" altLang="zh-CN" i="1" dirty="0" err="1"/>
              <a:t>Tshare</a:t>
            </a:r>
            <a:r>
              <a:rPr lang="en-US" altLang="zh-CN" dirty="0"/>
              <a:t> [TKDE’14]</a:t>
            </a:r>
          </a:p>
          <a:p>
            <a:pPr lvl="2"/>
            <a:r>
              <a:rPr lang="en-US" altLang="zh-CN" i="1" dirty="0" err="1"/>
              <a:t>pGreedyDP</a:t>
            </a:r>
            <a:r>
              <a:rPr lang="en-US" altLang="zh-CN" i="1" dirty="0"/>
              <a:t> </a:t>
            </a:r>
            <a:r>
              <a:rPr lang="en-US" altLang="zh-CN" dirty="0"/>
              <a:t> [VLDB’18]</a:t>
            </a:r>
          </a:p>
          <a:p>
            <a:pPr lvl="2"/>
            <a:r>
              <a:rPr lang="en-US" altLang="zh-CN" i="1" dirty="0"/>
              <a:t>Prophet</a:t>
            </a:r>
            <a:r>
              <a:rPr lang="en-US" altLang="zh-CN" dirty="0"/>
              <a:t> [TODS’22]</a:t>
            </a:r>
          </a:p>
          <a:p>
            <a:pPr lvl="2"/>
            <a:r>
              <a:rPr lang="en-US" altLang="zh-CN" i="1" dirty="0" err="1"/>
              <a:t>mTshare</a:t>
            </a:r>
            <a:r>
              <a:rPr lang="en-US" altLang="zh-CN" dirty="0"/>
              <a:t> [ICDE’20]</a:t>
            </a:r>
          </a:p>
          <a:p>
            <a:pPr lvl="2"/>
            <a:endParaRPr lang="en-US" altLang="zh-CN" sz="1000" dirty="0"/>
          </a:p>
          <a:p>
            <a:pPr lvl="1"/>
            <a:r>
              <a:rPr lang="en-US" altLang="zh-CN" dirty="0"/>
              <a:t>Performance metrics: </a:t>
            </a:r>
          </a:p>
          <a:p>
            <a:pPr lvl="2"/>
            <a:r>
              <a:rPr lang="en-US" altLang="zh-CN" b="1" dirty="0"/>
              <a:t>Ridesharing performance</a:t>
            </a:r>
            <a:r>
              <a:rPr lang="en-US" altLang="zh-CN" dirty="0"/>
              <a:t>: </a:t>
            </a:r>
            <a:r>
              <a:rPr lang="en-US" altLang="zh-CN" i="1" dirty="0"/>
              <a:t>order completion rate</a:t>
            </a:r>
            <a:r>
              <a:rPr lang="en-US" altLang="zh-CN" dirty="0"/>
              <a:t>, </a:t>
            </a:r>
            <a:r>
              <a:rPr lang="en-US" altLang="zh-CN" i="1" dirty="0"/>
              <a:t>average response time</a:t>
            </a:r>
            <a:r>
              <a:rPr lang="en-US" altLang="zh-CN" dirty="0"/>
              <a:t>, </a:t>
            </a:r>
            <a:r>
              <a:rPr lang="en-US" altLang="zh-CN" i="1" dirty="0"/>
              <a:t>average waiting time</a:t>
            </a:r>
            <a:r>
              <a:rPr lang="en-US" altLang="zh-CN" dirty="0"/>
              <a:t>, and </a:t>
            </a:r>
            <a:r>
              <a:rPr lang="en-US" altLang="zh-CN" i="1" dirty="0"/>
              <a:t>average detour time</a:t>
            </a:r>
          </a:p>
          <a:p>
            <a:pPr lvl="2"/>
            <a:r>
              <a:rPr lang="en-US" altLang="zh-CN" b="1" dirty="0"/>
              <a:t>Prediction accuracy</a:t>
            </a:r>
            <a:r>
              <a:rPr lang="en-US" altLang="zh-CN" i="1" dirty="0"/>
              <a:t>: </a:t>
            </a:r>
            <a:r>
              <a:rPr lang="en-US" altLang="zh-CN" i="1" dirty="0" err="1"/>
              <a:t>acc@k</a:t>
            </a:r>
            <a:endParaRPr lang="en-US" altLang="zh-CN" i="1" dirty="0"/>
          </a:p>
          <a:p>
            <a:pPr lvl="2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D08A149-A742-5A85-62FB-DB5F9AA9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11</a:t>
            </a:fld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1E51E70B-E444-2AAD-85ED-911290F22B69}"/>
              </a:ext>
            </a:extLst>
          </p:cNvPr>
          <p:cNvSpPr txBox="1"/>
          <p:nvPr/>
        </p:nvSpPr>
        <p:spPr>
          <a:xfrm>
            <a:off x="5326741" y="3073738"/>
            <a:ext cx="50509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Integrating </a:t>
            </a:r>
            <a:r>
              <a:rPr lang="en-US" altLang="zh-CN" b="1" i="1" dirty="0" err="1">
                <a:solidFill>
                  <a:srgbClr val="0070C0"/>
                </a:solidFill>
              </a:rPr>
              <a:t>PreMR</a:t>
            </a:r>
            <a:r>
              <a:rPr lang="en-US" altLang="zh-CN" dirty="0"/>
              <a:t> with baseline and derive </a:t>
            </a:r>
            <a:r>
              <a:rPr lang="en-US" altLang="zh-CN" b="1" i="1" dirty="0">
                <a:solidFill>
                  <a:srgbClr val="0070C0"/>
                </a:solidFill>
              </a:rPr>
              <a:t>variant</a:t>
            </a:r>
            <a:r>
              <a:rPr lang="en-US" altLang="zh-CN" dirty="0"/>
              <a:t>:</a:t>
            </a:r>
          </a:p>
          <a:p>
            <a:endParaRPr lang="en-US" altLang="zh-CN" dirty="0"/>
          </a:p>
          <a:p>
            <a:r>
              <a:rPr lang="en-US" altLang="zh-CN" b="1" i="1" dirty="0">
                <a:solidFill>
                  <a:srgbClr val="0070C0"/>
                </a:solidFill>
              </a:rPr>
              <a:t>P-</a:t>
            </a:r>
            <a:r>
              <a:rPr lang="en-US" altLang="zh-CN" i="1" dirty="0" err="1"/>
              <a:t>Tshare</a:t>
            </a:r>
            <a:r>
              <a:rPr lang="en-US" altLang="zh-CN" dirty="0"/>
              <a:t> </a:t>
            </a:r>
          </a:p>
          <a:p>
            <a:r>
              <a:rPr lang="en-US" altLang="zh-CN" b="1" i="1" dirty="0">
                <a:solidFill>
                  <a:srgbClr val="0070C0"/>
                </a:solidFill>
              </a:rPr>
              <a:t>P-</a:t>
            </a:r>
            <a:r>
              <a:rPr lang="en-US" altLang="zh-CN" i="1" dirty="0" err="1"/>
              <a:t>pGreedyDP</a:t>
            </a:r>
            <a:endParaRPr lang="en-US" altLang="zh-CN" i="1" dirty="0"/>
          </a:p>
          <a:p>
            <a:r>
              <a:rPr lang="en-US" altLang="zh-CN" b="1" i="1" dirty="0">
                <a:solidFill>
                  <a:srgbClr val="0070C0"/>
                </a:solidFill>
              </a:rPr>
              <a:t>P-</a:t>
            </a:r>
            <a:r>
              <a:rPr lang="en-US" altLang="zh-CN" i="1" dirty="0"/>
              <a:t>Prophet</a:t>
            </a:r>
            <a:r>
              <a:rPr lang="en-US" altLang="zh-CN" dirty="0"/>
              <a:t> </a:t>
            </a:r>
          </a:p>
          <a:p>
            <a:r>
              <a:rPr lang="en-US" altLang="zh-CN" b="1" i="1" dirty="0">
                <a:solidFill>
                  <a:srgbClr val="0070C0"/>
                </a:solidFill>
              </a:rPr>
              <a:t>P-</a:t>
            </a:r>
            <a:r>
              <a:rPr lang="en-US" altLang="zh-CN" i="1" dirty="0" err="1"/>
              <a:t>mTshare</a:t>
            </a:r>
            <a:r>
              <a:rPr lang="en-US" altLang="zh-CN" dirty="0"/>
              <a:t> 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="" xmlns:a16="http://schemas.microsoft.com/office/drawing/2014/main" id="{5399CDCF-FA62-5DC4-BD06-E95EB3A54BC0}"/>
              </a:ext>
            </a:extLst>
          </p:cNvPr>
          <p:cNvSpPr/>
          <p:nvPr/>
        </p:nvSpPr>
        <p:spPr>
          <a:xfrm>
            <a:off x="4230914" y="3507264"/>
            <a:ext cx="435429" cy="13208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7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E4E574C-90F8-F9E6-EA39-D95700F1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Performance Evaluation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3C9D39D-1653-64FC-2A7D-01AA96558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 </a:t>
            </a:r>
            <a:r>
              <a:rPr lang="en-US" altLang="zh-CN" dirty="0"/>
              <a:t>Effectiveness of </a:t>
            </a:r>
            <a:r>
              <a:rPr lang="en-US" altLang="zh-CN" i="1" dirty="0" err="1">
                <a:solidFill>
                  <a:srgbClr val="C00000"/>
                </a:solidFill>
              </a:rPr>
              <a:t>PreMR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A53C3AC-4029-508B-16BC-FC6ED211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12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6" name="图片 5" descr="图表, 条形图&#10;&#10;描述已自动生成">
            <a:extLst>
              <a:ext uri="{FF2B5EF4-FFF2-40B4-BE49-F238E27FC236}">
                <a16:creationId xmlns="" xmlns:a16="http://schemas.microsoft.com/office/drawing/2014/main" id="{D6B23C17-39DA-51E8-9A23-AF04D5D6B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6" y="2083162"/>
            <a:ext cx="4506685" cy="41834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4DCCBE5-D153-C8EB-9D49-29915E11E3FB}"/>
              </a:ext>
            </a:extLst>
          </p:cNvPr>
          <p:cNvSpPr txBox="1"/>
          <p:nvPr/>
        </p:nvSpPr>
        <p:spPr>
          <a:xfrm>
            <a:off x="884461" y="6307737"/>
            <a:ext cx="6414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Fig. The order completion rates of different algorithms.</a:t>
            </a:r>
            <a:endParaRPr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对话气泡: 圆角矩形 10">
            <a:extLst>
              <a:ext uri="{FF2B5EF4-FFF2-40B4-BE49-F238E27FC236}">
                <a16:creationId xmlns="" xmlns:a16="http://schemas.microsoft.com/office/drawing/2014/main" id="{0941B2BA-055D-8257-9B2A-6E5BA5E6DD9C}"/>
              </a:ext>
            </a:extLst>
          </p:cNvPr>
          <p:cNvSpPr/>
          <p:nvPr/>
        </p:nvSpPr>
        <p:spPr>
          <a:xfrm>
            <a:off x="6556827" y="3308545"/>
            <a:ext cx="4705007" cy="1263310"/>
          </a:xfrm>
          <a:prstGeom prst="wedgeRoundRectCallout">
            <a:avLst>
              <a:gd name="adj1" fmla="val -60182"/>
              <a:gd name="adj2" fmla="val 3664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variant P-A can successfully fulfill over </a:t>
            </a:r>
            <a:r>
              <a:rPr lang="en-US" altLang="zh-CN" sz="24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90%</a:t>
            </a:r>
            <a:r>
              <a:rPr lang="en-US" altLang="zh-CN" sz="2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orders served by the original algorithm A. </a:t>
            </a:r>
          </a:p>
        </p:txBody>
      </p:sp>
    </p:spTree>
    <p:extLst>
      <p:ext uri="{BB962C8B-B14F-4D97-AF65-F5344CB8AC3E}">
        <p14:creationId xmlns:p14="http://schemas.microsoft.com/office/powerpoint/2010/main" val="319011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0827D04-DCE8-EEEB-D787-4E4227358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E1B4B4-812F-F491-F9EC-70BF6EED8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Performance Evaluation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B887B32-03B9-CE3D-CC4A-A823232FE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Effectiveness of </a:t>
            </a:r>
            <a:r>
              <a:rPr lang="en-US" altLang="zh-CN" i="1" dirty="0" err="1">
                <a:solidFill>
                  <a:srgbClr val="C00000"/>
                </a:solidFill>
              </a:rPr>
              <a:t>PreMR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CF57CAC-9B81-292E-0432-8D7EBA7A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13</a:t>
            </a:fld>
            <a:r>
              <a:rPr lang="en-US" altLang="zh-CN"/>
              <a:t>-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43A02D07-617A-0941-40C3-AB17E04EA425}"/>
              </a:ext>
            </a:extLst>
          </p:cNvPr>
          <p:cNvSpPr txBox="1"/>
          <p:nvPr/>
        </p:nvSpPr>
        <p:spPr>
          <a:xfrm>
            <a:off x="492576" y="6393996"/>
            <a:ext cx="5774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Fig. The average response time of different algorithms.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 descr="图表, 散点图&#10;&#10;描述已自动生成">
            <a:extLst>
              <a:ext uri="{FF2B5EF4-FFF2-40B4-BE49-F238E27FC236}">
                <a16:creationId xmlns="" xmlns:a16="http://schemas.microsoft.com/office/drawing/2014/main" id="{D4164CBF-22BD-64C8-D0A2-0E4F141DAC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1" y="2067664"/>
            <a:ext cx="4641404" cy="4237534"/>
          </a:xfrm>
          <a:prstGeom prst="rect">
            <a:avLst/>
          </a:prstGeom>
        </p:spPr>
      </p:pic>
      <p:pic>
        <p:nvPicPr>
          <p:cNvPr id="10" name="图片 9" descr="表格&#10;&#10;描述已自动生成">
            <a:extLst>
              <a:ext uri="{FF2B5EF4-FFF2-40B4-BE49-F238E27FC236}">
                <a16:creationId xmlns="" xmlns:a16="http://schemas.microsoft.com/office/drawing/2014/main" id="{C4469CC5-C84A-3F6B-59A4-10D9928C5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0" y="4145518"/>
            <a:ext cx="5177065" cy="193854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01A5335F-60E8-C3E1-CFAE-8E587BA0F1F2}"/>
              </a:ext>
            </a:extLst>
          </p:cNvPr>
          <p:cNvSpPr/>
          <p:nvPr/>
        </p:nvSpPr>
        <p:spPr>
          <a:xfrm>
            <a:off x="6753003" y="5421335"/>
            <a:ext cx="4354286" cy="72684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1D484C57-5B98-45E2-8560-27836011CC5D}"/>
              </a:ext>
            </a:extLst>
          </p:cNvPr>
          <p:cNvSpPr txBox="1"/>
          <p:nvPr/>
        </p:nvSpPr>
        <p:spPr>
          <a:xfrm>
            <a:off x="6108696" y="3499187"/>
            <a:ext cx="5774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Table. Comparison on total running time (in </a:t>
            </a:r>
            <a:r>
              <a:rPr lang="en-US" altLang="zh-CN" sz="1800" i="1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for processing different amounts of orders.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对话气泡: 圆角矩形 13">
            <a:extLst>
              <a:ext uri="{FF2B5EF4-FFF2-40B4-BE49-F238E27FC236}">
                <a16:creationId xmlns="" xmlns:a16="http://schemas.microsoft.com/office/drawing/2014/main" id="{07B4D9D3-B5C7-8157-2632-0EDA7C3A3EA7}"/>
              </a:ext>
            </a:extLst>
          </p:cNvPr>
          <p:cNvSpPr/>
          <p:nvPr/>
        </p:nvSpPr>
        <p:spPr>
          <a:xfrm>
            <a:off x="6106884" y="1714662"/>
            <a:ext cx="5388430" cy="1263310"/>
          </a:xfrm>
          <a:prstGeom prst="wedgeRoundRectCallout">
            <a:avLst>
              <a:gd name="adj1" fmla="val -60451"/>
              <a:gd name="adj2" fmla="val 5388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0" i="0" dirty="0">
                <a:solidFill>
                  <a:schemeClr val="bg1"/>
                </a:solidFill>
                <a:effectLst/>
                <a:latin typeface="+mj-lt"/>
              </a:rPr>
              <a:t>For cases of &gt; 3000 vehicles, </a:t>
            </a:r>
            <a:r>
              <a:rPr lang="en-US" altLang="zh-CN" sz="2400" b="1" i="1" dirty="0" err="1">
                <a:solidFill>
                  <a:schemeClr val="bg1"/>
                </a:solidFill>
                <a:effectLst/>
                <a:latin typeface="+mj-lt"/>
              </a:rPr>
              <a:t>PreMR</a:t>
            </a:r>
            <a:r>
              <a:rPr lang="en-US" altLang="zh-CN" sz="2400" b="0" i="0" dirty="0">
                <a:solidFill>
                  <a:schemeClr val="bg1"/>
                </a:solidFill>
                <a:effectLst/>
                <a:latin typeface="+mj-lt"/>
              </a:rPr>
              <a:t> helps to reduce the response time by </a:t>
            </a:r>
            <a:r>
              <a:rPr lang="en-US" altLang="zh-CN" sz="2400" b="1" i="0" dirty="0">
                <a:solidFill>
                  <a:schemeClr val="bg1"/>
                </a:solidFill>
                <a:effectLst/>
                <a:latin typeface="+mj-lt"/>
              </a:rPr>
              <a:t>46%</a:t>
            </a:r>
            <a:r>
              <a:rPr lang="en-US" altLang="zh-CN" sz="2400" b="0" i="0" dirty="0">
                <a:solidFill>
                  <a:schemeClr val="bg1"/>
                </a:solidFill>
                <a:effectLst/>
                <a:latin typeface="+mj-lt"/>
              </a:rPr>
              <a:t> on average across all baselines.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54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ACA7D-CA76-1151-8D8A-3F54D4CAE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730D96-47FE-F51B-EE82-B1E5CD15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Performance Evaluation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0246AAD-B24E-F159-52A5-2F40BA838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Effectiveness of </a:t>
            </a:r>
            <a:r>
              <a:rPr lang="en-US" altLang="zh-CN" i="1" dirty="0" err="1">
                <a:solidFill>
                  <a:srgbClr val="C00000"/>
                </a:solidFill>
              </a:rPr>
              <a:t>PreMR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5699F61-33EC-840B-527F-0B4F497A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14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7" name="图片 6" descr="表格&#10;&#10;低可信度描述已自动生成">
            <a:extLst>
              <a:ext uri="{FF2B5EF4-FFF2-40B4-BE49-F238E27FC236}">
                <a16:creationId xmlns="" xmlns:a16="http://schemas.microsoft.com/office/drawing/2014/main" id="{673FBC0F-D594-3137-B27C-A0D72FB29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8" y="2559112"/>
            <a:ext cx="11898822" cy="1797637"/>
          </a:xfrm>
          <a:prstGeom prst="rect">
            <a:avLst/>
          </a:prstGeom>
        </p:spPr>
      </p:pic>
      <p:pic>
        <p:nvPicPr>
          <p:cNvPr id="10" name="图片 9" descr="图片包含 图表&#10;&#10;描述已自动生成">
            <a:extLst>
              <a:ext uri="{FF2B5EF4-FFF2-40B4-BE49-F238E27FC236}">
                <a16:creationId xmlns="" xmlns:a16="http://schemas.microsoft.com/office/drawing/2014/main" id="{A876FCAB-4A0F-503C-6C74-FB5813BFF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8" y="4812874"/>
            <a:ext cx="11735524" cy="175558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DF0AE64-AE8D-4BC3-4F5E-AF95EA3E86C1}"/>
              </a:ext>
            </a:extLst>
          </p:cNvPr>
          <p:cNvSpPr txBox="1"/>
          <p:nvPr/>
        </p:nvSpPr>
        <p:spPr>
          <a:xfrm>
            <a:off x="2630169" y="2162965"/>
            <a:ext cx="6136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Table. Comparison on the average waiting time (in </a:t>
            </a:r>
            <a:r>
              <a:rPr lang="en-US" altLang="zh-CN" sz="1800" i="1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9CA2D620-261C-80FE-B09F-A2118EDC5A57}"/>
              </a:ext>
            </a:extLst>
          </p:cNvPr>
          <p:cNvSpPr txBox="1"/>
          <p:nvPr/>
        </p:nvSpPr>
        <p:spPr>
          <a:xfrm>
            <a:off x="2630169" y="4407451"/>
            <a:ext cx="6136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Table. Comparison on the average detour time (in minutes).</a:t>
            </a:r>
            <a:endParaRPr lang="zh-CN" altLang="en-US" dirty="0">
              <a:solidFill>
                <a:srgbClr val="2420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5B3DCDD4-EE1C-1A90-344F-04C6A68B72D3}"/>
              </a:ext>
            </a:extLst>
          </p:cNvPr>
          <p:cNvSpPr/>
          <p:nvPr/>
        </p:nvSpPr>
        <p:spPr>
          <a:xfrm>
            <a:off x="3040743" y="2566369"/>
            <a:ext cx="653143" cy="40807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ECEC34E4-C86B-2C11-A59A-C21E1979FA31}"/>
              </a:ext>
            </a:extLst>
          </p:cNvPr>
          <p:cNvSpPr/>
          <p:nvPr/>
        </p:nvSpPr>
        <p:spPr>
          <a:xfrm>
            <a:off x="6114141" y="2559112"/>
            <a:ext cx="653143" cy="40807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5859A04E-8938-67A7-E2AE-4CD47135646B}"/>
              </a:ext>
            </a:extLst>
          </p:cNvPr>
          <p:cNvSpPr/>
          <p:nvPr/>
        </p:nvSpPr>
        <p:spPr>
          <a:xfrm>
            <a:off x="8671376" y="2532297"/>
            <a:ext cx="653143" cy="40807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05F1897E-CD4D-0368-2CAE-6CF2F04EA7FA}"/>
              </a:ext>
            </a:extLst>
          </p:cNvPr>
          <p:cNvSpPr/>
          <p:nvPr/>
        </p:nvSpPr>
        <p:spPr>
          <a:xfrm>
            <a:off x="11283763" y="2582501"/>
            <a:ext cx="653143" cy="40807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5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81A336-66AE-1534-810A-9E6607EF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Performance Evaluation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94FFB46-E5CD-76B7-0A98-57B00D97E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Impact of </a:t>
            </a:r>
            <a:r>
              <a:rPr lang="en-US" altLang="zh-CN" dirty="0" err="1"/>
              <a:t>spatio</a:t>
            </a:r>
            <a:r>
              <a:rPr lang="en-US" altLang="zh-CN" dirty="0"/>
              <a:t>-temporal relation matrix</a:t>
            </a:r>
          </a:p>
          <a:p>
            <a:pPr lvl="1"/>
            <a:r>
              <a:rPr lang="en-US" altLang="zh-CN" i="1" dirty="0">
                <a:solidFill>
                  <a:srgbClr val="0070C0"/>
                </a:solidFill>
              </a:rPr>
              <a:t>w/o S</a:t>
            </a:r>
            <a:r>
              <a:rPr lang="en-US" altLang="zh-CN" dirty="0"/>
              <a:t>: remove spatial information</a:t>
            </a:r>
          </a:p>
          <a:p>
            <a:pPr lvl="1"/>
            <a:r>
              <a:rPr lang="en-US" altLang="zh-CN" i="1" dirty="0">
                <a:solidFill>
                  <a:srgbClr val="0070C0"/>
                </a:solidFill>
              </a:rPr>
              <a:t>w/o T</a:t>
            </a:r>
            <a:r>
              <a:rPr lang="en-US" altLang="zh-CN" dirty="0"/>
              <a:t>: remove temporal information</a:t>
            </a:r>
          </a:p>
          <a:p>
            <a:pPr lvl="1"/>
            <a:r>
              <a:rPr lang="en-US" altLang="zh-CN" i="1" dirty="0">
                <a:solidFill>
                  <a:srgbClr val="0070C0"/>
                </a:solidFill>
              </a:rPr>
              <a:t>w/o ST</a:t>
            </a:r>
            <a:r>
              <a:rPr lang="en-US" altLang="zh-CN" dirty="0"/>
              <a:t>: remove both spatial and temporal information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60B905E-D007-094C-7422-89D84696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15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6" name="图片 5" descr="表格&#10;&#10;描述已自动生成">
            <a:extLst>
              <a:ext uri="{FF2B5EF4-FFF2-40B4-BE49-F238E27FC236}">
                <a16:creationId xmlns="" xmlns:a16="http://schemas.microsoft.com/office/drawing/2014/main" id="{99AF88D5-407B-92FD-531F-D69DE9E86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2" y="4561384"/>
            <a:ext cx="5896715" cy="1618547"/>
          </a:xfrm>
          <a:prstGeom prst="rect">
            <a:avLst/>
          </a:prstGeom>
        </p:spPr>
      </p:pic>
      <p:pic>
        <p:nvPicPr>
          <p:cNvPr id="8" name="图片 7" descr="图表, 散点图&#10;&#10;描述已自动生成">
            <a:extLst>
              <a:ext uri="{FF2B5EF4-FFF2-40B4-BE49-F238E27FC236}">
                <a16:creationId xmlns="" xmlns:a16="http://schemas.microsoft.com/office/drawing/2014/main" id="{954721FC-20B8-4770-15B1-37091248B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92" y="3144468"/>
            <a:ext cx="4346094" cy="311840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600FFFC-C541-A67E-5A3F-DC97BCC14884}"/>
              </a:ext>
            </a:extLst>
          </p:cNvPr>
          <p:cNvSpPr txBox="1"/>
          <p:nvPr/>
        </p:nvSpPr>
        <p:spPr>
          <a:xfrm>
            <a:off x="177514" y="4148226"/>
            <a:ext cx="6335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Table. Impact of spatial and temporal info. on prediction accuracy.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56A23B29-90E0-D3F8-C0CD-9A930E7913AE}"/>
              </a:ext>
            </a:extLst>
          </p:cNvPr>
          <p:cNvSpPr txBox="1"/>
          <p:nvPr/>
        </p:nvSpPr>
        <p:spPr>
          <a:xfrm>
            <a:off x="7209685" y="6176963"/>
            <a:ext cx="4488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Fig. Impact of spatial and temporal info. on ridesharing performance.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Download free image of Critical down arrow icon isolated about price  falling arrow, fail, drop price, stock market drop, and stress 402314">
            <a:extLst>
              <a:ext uri="{FF2B5EF4-FFF2-40B4-BE49-F238E27FC236}">
                <a16:creationId xmlns="" xmlns:a16="http://schemas.microsoft.com/office/drawing/2014/main" id="{D9A9AEB3-FE26-39DD-06AB-BAFD684C8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DEDEB"/>
              </a:clrFrom>
              <a:clrTo>
                <a:srgbClr val="EDE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495">
            <a:off x="5820626" y="5079123"/>
            <a:ext cx="1142540" cy="9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5F6731A-31D6-D1AE-828F-43C43A62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Conclusion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B3BA3FD-0E93-313C-614B-FADB89F35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48" y="1551100"/>
            <a:ext cx="11388273" cy="4631192"/>
          </a:xfrm>
        </p:spPr>
        <p:txBody>
          <a:bodyPr/>
          <a:lstStyle/>
          <a:p>
            <a:r>
              <a:rPr lang="en-US" altLang="zh-CN" dirty="0"/>
              <a:t> We propose, as the first time, the problem of </a:t>
            </a:r>
            <a:r>
              <a:rPr lang="en-US" altLang="zh-CN" dirty="0">
                <a:solidFill>
                  <a:srgbClr val="0070C0"/>
                </a:solidFill>
              </a:rPr>
              <a:t>order-vehicle pre-matching problem</a:t>
            </a:r>
            <a:r>
              <a:rPr lang="en-US" altLang="zh-CN" dirty="0"/>
              <a:t> </a:t>
            </a:r>
            <a:r>
              <a:rPr lang="en-US" altLang="zh-CN" dirty="0" smtClean="0"/>
              <a:t>to optimize </a:t>
            </a:r>
            <a:r>
              <a:rPr lang="en-US" altLang="zh-CN" dirty="0"/>
              <a:t>the candidate sets for ridesharing.</a:t>
            </a:r>
          </a:p>
          <a:p>
            <a:endParaRPr lang="en-US" altLang="zh-CN" dirty="0"/>
          </a:p>
          <a:p>
            <a:r>
              <a:rPr lang="en-US" altLang="zh-CN" dirty="0"/>
              <a:t> We present a novel solution </a:t>
            </a:r>
            <a:r>
              <a:rPr lang="en-US" altLang="zh-CN" b="1" i="1" dirty="0" err="1">
                <a:solidFill>
                  <a:srgbClr val="C00000"/>
                </a:solidFill>
              </a:rPr>
              <a:t>PreMR</a:t>
            </a:r>
            <a:r>
              <a:rPr lang="en-US" altLang="zh-CN" dirty="0"/>
              <a:t> that can be integrated with any “filter-and-refine” based ridesharing algorithms and </a:t>
            </a:r>
            <a:r>
              <a:rPr lang="en-US" altLang="zh-CN" dirty="0" smtClean="0"/>
              <a:t>enhance their </a:t>
            </a:r>
            <a:r>
              <a:rPr lang="en-US" altLang="zh-CN" dirty="0"/>
              <a:t>efficiency.</a:t>
            </a:r>
          </a:p>
          <a:p>
            <a:endParaRPr lang="en-US" altLang="zh-CN" dirty="0"/>
          </a:p>
          <a:p>
            <a:r>
              <a:rPr lang="zh-CN" altLang="en-US" dirty="0"/>
              <a:t> </a:t>
            </a:r>
            <a:r>
              <a:rPr lang="en-US" altLang="zh-CN" dirty="0"/>
              <a:t>Extensive experiments on a large real-world dataset have validated the effectiveness of our approach.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B2235A8-E64F-A20D-0201-F8048CE4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16</a:t>
            </a:fld>
            <a:r>
              <a:rPr lang="en-US" altLang="zh-CN"/>
              <a:t>-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72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69091" cy="6858000"/>
          </a:xfrm>
          <a:prstGeom prst="rect">
            <a:avLst/>
          </a:prstGeom>
        </p:spPr>
      </p:pic>
      <p:sp>
        <p:nvSpPr>
          <p:cNvPr id="7" name="标题 9"/>
          <p:cNvSpPr>
            <a:spLocks noGrp="1"/>
          </p:cNvSpPr>
          <p:nvPr/>
        </p:nvSpPr>
        <p:spPr>
          <a:xfrm>
            <a:off x="3568783" y="0"/>
            <a:ext cx="5468834" cy="2193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bg1"/>
                </a:solidFill>
              </a:rPr>
              <a:t>Thank You! Q &amp; A</a:t>
            </a:r>
          </a:p>
          <a:p>
            <a:pPr algn="ctr"/>
            <a:endParaRPr lang="en-US" altLang="zh-CN" sz="14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lt"/>
                <a:ea typeface="华文楷体" panose="02010600040101010101" pitchFamily="2" charset="-122"/>
              </a:rPr>
              <a:t>Zhidan LIU</a:t>
            </a:r>
            <a:r>
              <a:rPr lang="zh-CN" altLang="en-US" sz="2800" b="1" dirty="0">
                <a:solidFill>
                  <a:schemeClr val="bg1"/>
                </a:solidFill>
                <a:latin typeface="+mj-lt"/>
                <a:ea typeface="华文楷体" panose="02010600040101010101" pitchFamily="2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lt"/>
                <a:ea typeface="华文楷体" panose="02010600040101010101" pitchFamily="2" charset="-122"/>
              </a:rPr>
              <a:t>@ HKUST (Guangzhou)</a:t>
            </a:r>
          </a:p>
          <a:p>
            <a:pPr algn="ctr"/>
            <a:endParaRPr lang="en-US" altLang="zh-CN" sz="11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lt"/>
              </a:rPr>
              <a:t>zhidanliu@hkust-gz.edu.cn </a:t>
            </a:r>
          </a:p>
          <a:p>
            <a:pPr algn="ctr"/>
            <a:endParaRPr lang="en-US" altLang="zh-CN" sz="14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lt"/>
              </a:rPr>
              <a:t>https://liuzhidan.github.io/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882D5B9-44E0-BCA7-7EF0-FE1C04106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1575757-2316-143B-245A-52B2FBEA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Performance Evaluation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A0A2F0C-8A68-7140-F856-7CBED684F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Impact of embedding dimension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40A68F4-E5B4-D7DC-B0A3-1FBCAEA3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18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7" name="图片 6" descr="图表, 折线图&#10;&#10;描述已自动生成">
            <a:extLst>
              <a:ext uri="{FF2B5EF4-FFF2-40B4-BE49-F238E27FC236}">
                <a16:creationId xmlns="" xmlns:a16="http://schemas.microsoft.com/office/drawing/2014/main" id="{1979DEFB-324D-F38A-1A34-3281F0466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8" y="2171334"/>
            <a:ext cx="4822435" cy="3857948"/>
          </a:xfrm>
          <a:prstGeom prst="rect">
            <a:avLst/>
          </a:prstGeom>
        </p:spPr>
      </p:pic>
      <p:pic>
        <p:nvPicPr>
          <p:cNvPr id="10" name="图片 9" descr="图表, 折线图&#10;&#10;描述已自动生成">
            <a:extLst>
              <a:ext uri="{FF2B5EF4-FFF2-40B4-BE49-F238E27FC236}">
                <a16:creationId xmlns="" xmlns:a16="http://schemas.microsoft.com/office/drawing/2014/main" id="{61F6FFF9-CD0E-ABB9-13C7-6EF1CEA00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84" y="2222627"/>
            <a:ext cx="5127397" cy="380080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FBB0AE5E-E627-5E29-E67F-733530833840}"/>
              </a:ext>
            </a:extLst>
          </p:cNvPr>
          <p:cNvSpPr txBox="1"/>
          <p:nvPr/>
        </p:nvSpPr>
        <p:spPr>
          <a:xfrm>
            <a:off x="1157227" y="6008514"/>
            <a:ext cx="4677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Fig. Model prediction accuracy under different embedding dimensions.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D84A2BB6-27AE-0D80-53F0-E70EBB78DFB3}"/>
              </a:ext>
            </a:extLst>
          </p:cNvPr>
          <p:cNvSpPr txBox="1"/>
          <p:nvPr/>
        </p:nvSpPr>
        <p:spPr>
          <a:xfrm>
            <a:off x="6331824" y="6023429"/>
            <a:ext cx="4677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Fig. Impact of different embedding dimensions on ridesharing performance.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36E2F3FA-15F4-18DD-AF2B-CBFDB7F57F14}"/>
              </a:ext>
            </a:extLst>
          </p:cNvPr>
          <p:cNvSpPr/>
          <p:nvPr/>
        </p:nvSpPr>
        <p:spPr>
          <a:xfrm>
            <a:off x="4013199" y="2171334"/>
            <a:ext cx="863600" cy="1841866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1E6347BA-3D11-3686-252C-63FC233D7118}"/>
              </a:ext>
            </a:extLst>
          </p:cNvPr>
          <p:cNvSpPr/>
          <p:nvPr/>
        </p:nvSpPr>
        <p:spPr>
          <a:xfrm>
            <a:off x="8940798" y="2688770"/>
            <a:ext cx="863600" cy="920933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8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833DED6-7C50-9109-1441-99A8DAF5E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Ridesharing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BA5DBDB-CB82-DCCF-C0C5-D9AEBAA23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Ridesharing allows </a:t>
            </a:r>
            <a:r>
              <a:rPr lang="en-US" altLang="zh-CN" dirty="0">
                <a:solidFill>
                  <a:srgbClr val="0070C0"/>
                </a:solidFill>
              </a:rPr>
              <a:t>multiple</a:t>
            </a:r>
            <a:r>
              <a:rPr lang="en-US" altLang="zh-CN" dirty="0"/>
              <a:t> passengers with the </a:t>
            </a:r>
            <a:r>
              <a:rPr lang="en-US" altLang="zh-CN" i="1" dirty="0">
                <a:solidFill>
                  <a:srgbClr val="0070C0"/>
                </a:solidFill>
              </a:rPr>
              <a:t>similar itineraries </a:t>
            </a:r>
            <a:r>
              <a:rPr lang="en-US" altLang="zh-CN" dirty="0"/>
              <a:t>and </a:t>
            </a:r>
            <a:r>
              <a:rPr lang="en-US" altLang="zh-CN" i="1" dirty="0">
                <a:solidFill>
                  <a:srgbClr val="0070C0"/>
                </a:solidFill>
              </a:rPr>
              <a:t>time schedules </a:t>
            </a:r>
            <a:r>
              <a:rPr lang="en-US" altLang="zh-CN" dirty="0"/>
              <a:t>to share a vehicle</a:t>
            </a:r>
          </a:p>
          <a:p>
            <a:r>
              <a:rPr lang="en-US" altLang="zh-CN" dirty="0"/>
              <a:t> Various benefits, with respect to drivers, passengers, and environments</a:t>
            </a:r>
          </a:p>
          <a:p>
            <a:r>
              <a:rPr lang="en-US" altLang="zh-CN" dirty="0"/>
              <a:t> Growing market and huge potentials</a:t>
            </a:r>
          </a:p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14290D-C3DC-9A21-5733-B747F0D23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-</a:t>
            </a:r>
            <a:fld id="{565CE74E-AB26-4998-AD42-012C4C1AD076}" type="slidenum">
              <a:rPr lang="zh-CN" altLang="en-US" smtClean="0"/>
              <a:t>2</a:t>
            </a:fld>
            <a:r>
              <a:rPr lang="en-US" altLang="zh-CN" dirty="0" smtClean="0"/>
              <a:t>-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634C298-D091-E9D5-3F7C-31AECE7A2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4" y="3700932"/>
            <a:ext cx="4211747" cy="23844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0FFA064-B7B8-B3B3-8726-A712292A7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060" y="3677188"/>
            <a:ext cx="3658568" cy="240817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756C2A36-52E7-58BB-2583-C006A94F8AD5}"/>
              </a:ext>
            </a:extLst>
          </p:cNvPr>
          <p:cNvSpPr txBox="1"/>
          <p:nvPr/>
        </p:nvSpPr>
        <p:spPr>
          <a:xfrm>
            <a:off x="0" y="6184700"/>
            <a:ext cx="8175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Source: </a:t>
            </a:r>
          </a:p>
          <a:p>
            <a:r>
              <a:rPr lang="en-US" altLang="zh-CN" sz="1200" dirty="0"/>
              <a:t>[1] Rideshare, https://gcmpc.org/rideshare/.</a:t>
            </a:r>
          </a:p>
          <a:p>
            <a:r>
              <a:rPr lang="en-US" altLang="zh-CN" sz="1200" dirty="0"/>
              <a:t>[2] Ride Sharing Market Report 2024, </a:t>
            </a:r>
            <a:r>
              <a:rPr lang="zh-CN" altLang="en-US" sz="1200" dirty="0"/>
              <a:t>https://www.thebusinessresearchcompany.com/report/ride-sharing-global-market-report</a:t>
            </a:r>
            <a:r>
              <a:rPr lang="en-US" altLang="zh-CN" sz="1200" dirty="0"/>
              <a:t>.</a:t>
            </a:r>
            <a:endParaRPr lang="zh-CN" altLang="en-US" sz="1200" dirty="0"/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68E7564-3521-BE00-EDD9-2D1098A44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66" y="3700932"/>
            <a:ext cx="3094619" cy="23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A5673C-BDB5-2E50-72B5-FAAE2AE15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107F6B3-38C8-1208-1707-6CDD24C1D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Ridesharing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F06F564-BD56-9E36-7CDC-E50E01DC0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3" y="1545771"/>
            <a:ext cx="11549743" cy="821317"/>
          </a:xfrm>
        </p:spPr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>
                <a:solidFill>
                  <a:srgbClr val="0070C0"/>
                </a:solidFill>
              </a:rPr>
              <a:t>“filter-and-refine” framework </a:t>
            </a:r>
            <a:r>
              <a:rPr lang="en-US" altLang="zh-CN" dirty="0"/>
              <a:t>for order-vehicle matching 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2331B9-D9F7-07A9-26FF-7ACA164B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-</a:t>
            </a:r>
            <a:fld id="{565CE74E-AB26-4998-AD42-012C4C1AD076}" type="slidenum">
              <a:rPr lang="zh-CN" altLang="en-US" smtClean="0"/>
              <a:t>3</a:t>
            </a:fld>
            <a:r>
              <a:rPr lang="en-US" altLang="zh-CN" dirty="0" smtClean="0"/>
              <a:t>-</a:t>
            </a:r>
            <a:endParaRPr lang="zh-CN" altLang="en-US" dirty="0"/>
          </a:p>
        </p:txBody>
      </p:sp>
      <p:pic>
        <p:nvPicPr>
          <p:cNvPr id="8" name="图片 7" descr="地图&#10;&#10;描述已自动生成">
            <a:extLst>
              <a:ext uri="{FF2B5EF4-FFF2-40B4-BE49-F238E27FC236}">
                <a16:creationId xmlns="" xmlns:a16="http://schemas.microsoft.com/office/drawing/2014/main" id="{4ADBF2BA-EB7A-5750-6094-0743ED62A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t="16910" r="21533"/>
          <a:stretch/>
        </p:blipFill>
        <p:spPr>
          <a:xfrm>
            <a:off x="332013" y="2569028"/>
            <a:ext cx="4050532" cy="3423557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8DCA7F07-9B74-97ED-CF43-C7BE291FD286}"/>
              </a:ext>
            </a:extLst>
          </p:cNvPr>
          <p:cNvSpPr/>
          <p:nvPr/>
        </p:nvSpPr>
        <p:spPr>
          <a:xfrm>
            <a:off x="1021385" y="2822676"/>
            <a:ext cx="2434816" cy="2383971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A36CB86-89AB-4E45-9D0E-C79025DD5747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70311" y="4240608"/>
            <a:ext cx="408534" cy="2524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9E9C489-4257-5FBA-49B3-1C69DBB87AC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61777" y="3674228"/>
            <a:ext cx="408534" cy="2524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326F2B-E8B9-BC87-4F3D-5CFF2CF529B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01882" y="2977130"/>
            <a:ext cx="408534" cy="2524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A3E5BF4-BF8C-2F68-EF4A-5D17DA9FA736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80207" y="3027907"/>
            <a:ext cx="408534" cy="2524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80B804CE-18EF-4688-2E0C-2EC449268EF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5385" y="5054331"/>
            <a:ext cx="408534" cy="2524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0B804CE-18EF-4688-2E0C-2EC449268EF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596987" y="4407032"/>
            <a:ext cx="408534" cy="2524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0B804CE-18EF-4688-2E0C-2EC449268EF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494517" y="3027908"/>
            <a:ext cx="408534" cy="2524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1A972584-2967-B57C-EF3A-56864BA3F67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60415" y="4153937"/>
            <a:ext cx="408534" cy="252453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="" xmlns:a16="http://schemas.microsoft.com/office/drawing/2014/main" id="{97E0A4B1-FC8C-DE31-5A2B-EDAC2BEDF43D}"/>
              </a:ext>
            </a:extLst>
          </p:cNvPr>
          <p:cNvCxnSpPr>
            <a:cxnSpLocks/>
          </p:cNvCxnSpPr>
          <p:nvPr/>
        </p:nvCxnSpPr>
        <p:spPr>
          <a:xfrm flipV="1">
            <a:off x="2334913" y="3553334"/>
            <a:ext cx="1007662" cy="37334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E1D8B980-E558-B98E-A53D-4A393D87E645}"/>
              </a:ext>
            </a:extLst>
          </p:cNvPr>
          <p:cNvSpPr txBox="1"/>
          <p:nvPr/>
        </p:nvSpPr>
        <p:spPr>
          <a:xfrm>
            <a:off x="2584299" y="3737712"/>
            <a:ext cx="1300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Search range</a:t>
            </a:r>
            <a:endParaRPr lang="zh-CN" altLang="en-US" sz="1600" dirty="0"/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B77BCDFB-D9E7-BDC5-5795-C97ABCBC9899}"/>
              </a:ext>
            </a:extLst>
          </p:cNvPr>
          <p:cNvSpPr txBox="1"/>
          <p:nvPr/>
        </p:nvSpPr>
        <p:spPr>
          <a:xfrm>
            <a:off x="1869927" y="3531482"/>
            <a:ext cx="698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order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="" xmlns:a16="http://schemas.microsoft.com/office/drawing/2014/main" id="{C5DE0CDF-FAFE-CA30-F9FE-901CFB125594}"/>
                  </a:ext>
                </a:extLst>
              </p:cNvPr>
              <p:cNvSpPr txBox="1"/>
              <p:nvPr/>
            </p:nvSpPr>
            <p:spPr>
              <a:xfrm>
                <a:off x="4791079" y="2257065"/>
                <a:ext cx="725396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(1) Filter phase: </a:t>
                </a:r>
                <a:r>
                  <a:rPr lang="en-US" altLang="zh-CN" sz="2000" dirty="0"/>
                  <a:t>selecting a set of candidate vehicles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sz="2000" dirty="0"/>
                  <a:t> that potentially could serve order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altLang="zh-CN" sz="2400" i="1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C5DE0CDF-FAFE-CA30-F9FE-901CFB125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79" y="2257065"/>
                <a:ext cx="7253964" cy="769441"/>
              </a:xfrm>
              <a:prstGeom prst="rect">
                <a:avLst/>
              </a:prstGeom>
              <a:blipFill>
                <a:blip r:embed="rId5"/>
                <a:stretch>
                  <a:fillRect l="-1345" t="-6349" b="-134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="" xmlns:a16="http://schemas.microsoft.com/office/drawing/2014/main" id="{7DFE24D0-9A8F-A99E-C1BE-38D2DC2C6F52}"/>
                  </a:ext>
                </a:extLst>
              </p:cNvPr>
              <p:cNvSpPr txBox="1"/>
              <p:nvPr/>
            </p:nvSpPr>
            <p:spPr>
              <a:xfrm>
                <a:off x="4791079" y="3059080"/>
                <a:ext cx="729750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(2) Refine phase: </a:t>
                </a:r>
                <a:r>
                  <a:rPr lang="en-US" altLang="zh-CN" sz="2000" dirty="0"/>
                  <a:t>determining the best candidate vehicle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 that introduces the minimum </a:t>
                </a:r>
                <a:r>
                  <a:rPr lang="en-US" altLang="zh-CN" sz="2000" i="1" dirty="0"/>
                  <a:t>cost</a:t>
                </a:r>
                <a:r>
                  <a:rPr lang="en-US" altLang="zh-CN" sz="2000" dirty="0"/>
                  <a:t> to serve order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DFE24D0-9A8F-A99E-C1BE-38D2DC2C6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79" y="3059080"/>
                <a:ext cx="7297506" cy="769441"/>
              </a:xfrm>
              <a:prstGeom prst="rect">
                <a:avLst/>
              </a:prstGeom>
              <a:blipFill>
                <a:blip r:embed="rId6"/>
                <a:stretch>
                  <a:fillRect l="-1337" t="-6349" r="-1504" b="-134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图片 83">
            <a:extLst>
              <a:ext uri="{FF2B5EF4-FFF2-40B4-BE49-F238E27FC236}">
                <a16:creationId xmlns="" xmlns:a16="http://schemas.microsoft.com/office/drawing/2014/main" id="{D1EEBAE4-2810-A600-0D1F-BBDCA662B4B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215218" y="4484739"/>
            <a:ext cx="769182" cy="475315"/>
          </a:xfrm>
          <a:prstGeom prst="rect">
            <a:avLst/>
          </a:prstGeom>
        </p:spPr>
      </p:pic>
      <p:pic>
        <p:nvPicPr>
          <p:cNvPr id="116" name="图片 115" descr="图表, 折线图&#10;&#10;描述已自动生成">
            <a:extLst>
              <a:ext uri="{FF2B5EF4-FFF2-40B4-BE49-F238E27FC236}">
                <a16:creationId xmlns="" xmlns:a16="http://schemas.microsoft.com/office/drawing/2014/main" id="{653EB95D-B60C-5383-A10A-DE960763A9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80" y="4049025"/>
            <a:ext cx="4885072" cy="1059024"/>
          </a:xfrm>
          <a:prstGeom prst="rect">
            <a:avLst/>
          </a:prstGeom>
        </p:spPr>
      </p:pic>
      <p:pic>
        <p:nvPicPr>
          <p:cNvPr id="118" name="图片 117" descr="图表, 折线图&#10;&#10;描述已自动生成">
            <a:extLst>
              <a:ext uri="{FF2B5EF4-FFF2-40B4-BE49-F238E27FC236}">
                <a16:creationId xmlns="" xmlns:a16="http://schemas.microsoft.com/office/drawing/2014/main" id="{EE1C26C2-41C4-8ECE-749C-35B0D89CCD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36" y="5606143"/>
            <a:ext cx="5086360" cy="1126218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="" xmlns:a16="http://schemas.microsoft.com/office/drawing/2014/main" id="{68DC61BC-E335-776B-A400-C5F43BF6A108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817074" y="3984179"/>
            <a:ext cx="369191" cy="369591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="" xmlns:a16="http://schemas.microsoft.com/office/drawing/2014/main" id="{9FA1044D-119C-2EF0-D760-DAE4D134D7D6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202883" y="6175403"/>
            <a:ext cx="769182" cy="475315"/>
          </a:xfrm>
          <a:prstGeom prst="rect">
            <a:avLst/>
          </a:prstGeom>
        </p:spPr>
      </p:pic>
      <p:pic>
        <p:nvPicPr>
          <p:cNvPr id="121" name="图片 120">
            <a:extLst>
              <a:ext uri="{FF2B5EF4-FFF2-40B4-BE49-F238E27FC236}">
                <a16:creationId xmlns="" xmlns:a16="http://schemas.microsoft.com/office/drawing/2014/main" id="{79FF2692-CCB3-82B9-EAE1-18128B097998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363831" y="5805812"/>
            <a:ext cx="369191" cy="369591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="" xmlns:a16="http://schemas.microsoft.com/office/drawing/2014/main" id="{43275550-E29C-44CD-EAB0-028A26BC881A}"/>
              </a:ext>
            </a:extLst>
          </p:cNvPr>
          <p:cNvSpPr/>
          <p:nvPr/>
        </p:nvSpPr>
        <p:spPr>
          <a:xfrm>
            <a:off x="5016865" y="3926682"/>
            <a:ext cx="6347821" cy="125387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122">
            <a:extLst>
              <a:ext uri="{FF2B5EF4-FFF2-40B4-BE49-F238E27FC236}">
                <a16:creationId xmlns="" xmlns:a16="http://schemas.microsoft.com/office/drawing/2014/main" id="{E3EC0A60-2CCA-408A-1A96-405FA328F61B}"/>
              </a:ext>
            </a:extLst>
          </p:cNvPr>
          <p:cNvSpPr/>
          <p:nvPr/>
        </p:nvSpPr>
        <p:spPr>
          <a:xfrm>
            <a:off x="5016865" y="5542314"/>
            <a:ext cx="6347821" cy="125387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箭头: 下 123">
            <a:extLst>
              <a:ext uri="{FF2B5EF4-FFF2-40B4-BE49-F238E27FC236}">
                <a16:creationId xmlns="" xmlns:a16="http://schemas.microsoft.com/office/drawing/2014/main" id="{5554AFA7-6418-3E8C-B779-F5D847A4A07B}"/>
              </a:ext>
            </a:extLst>
          </p:cNvPr>
          <p:cNvSpPr/>
          <p:nvPr/>
        </p:nvSpPr>
        <p:spPr>
          <a:xfrm>
            <a:off x="7957457" y="5205553"/>
            <a:ext cx="625929" cy="31176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文本框 124">
            <a:extLst>
              <a:ext uri="{FF2B5EF4-FFF2-40B4-BE49-F238E27FC236}">
                <a16:creationId xmlns="" xmlns:a16="http://schemas.microsoft.com/office/drawing/2014/main" id="{9D752012-1DA8-0E3B-1BE8-65DC2A1C6FA5}"/>
              </a:ext>
            </a:extLst>
          </p:cNvPr>
          <p:cNvSpPr txBox="1"/>
          <p:nvPr/>
        </p:nvSpPr>
        <p:spPr>
          <a:xfrm>
            <a:off x="8637930" y="5176769"/>
            <a:ext cx="192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Insert new order</a:t>
            </a:r>
            <a:endParaRPr lang="zh-CN" altLang="en-US" i="1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750B94E-B786-FA1C-A4AC-4DF1CB52BBF9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076347" y="3839625"/>
            <a:ext cx="258566" cy="2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  <p:bldP spid="26" grpId="0"/>
      <p:bldP spid="28" grpId="0"/>
      <p:bldP spid="29" grpId="0"/>
      <p:bldP spid="122" grpId="0" animBg="1"/>
      <p:bldP spid="123" grpId="0" animBg="1"/>
      <p:bldP spid="124" grpId="0" animBg="1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627972E-4EB6-9063-15B5-B4DA77D55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44D9346-DE90-ADE0-3223-7A8AF334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Ridesharing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C947410-C05B-1E35-EED5-E0C2BCAF7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3" y="1545771"/>
            <a:ext cx="11549743" cy="707572"/>
          </a:xfrm>
        </p:spPr>
        <p:txBody>
          <a:bodyPr/>
          <a:lstStyle/>
          <a:p>
            <a:r>
              <a:rPr lang="en-US" altLang="zh-CN" dirty="0"/>
              <a:t>The relatively large candidate sets, incurring unnecessary computations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787BA3-7B8E-475B-DFAB-C377CCC2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-</a:t>
            </a:r>
            <a:fld id="{565CE74E-AB26-4998-AD42-012C4C1AD076}" type="slidenum">
              <a:rPr lang="zh-CN" altLang="en-US" smtClean="0"/>
              <a:t>4</a:t>
            </a:fld>
            <a:r>
              <a:rPr lang="en-US" altLang="zh-CN" dirty="0" smtClean="0"/>
              <a:t>-</a:t>
            </a:r>
            <a:endParaRPr lang="zh-CN" altLang="en-US" dirty="0"/>
          </a:p>
        </p:txBody>
      </p:sp>
      <p:graphicFrame>
        <p:nvGraphicFramePr>
          <p:cNvPr id="7" name="图表 6">
            <a:extLst>
              <a:ext uri="{FF2B5EF4-FFF2-40B4-BE49-F238E27FC236}">
                <a16:creationId xmlns="" xmlns:a16="http://schemas.microsoft.com/office/drawing/2014/main" id="{AA1869FD-2136-A52C-BA92-69BC00F4D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485087"/>
              </p:ext>
            </p:extLst>
          </p:nvPr>
        </p:nvGraphicFramePr>
        <p:xfrm>
          <a:off x="1265464" y="2340429"/>
          <a:ext cx="6357257" cy="3836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08EBE85D-9601-A7F8-F56B-ED09DCC56843}"/>
              </a:ext>
            </a:extLst>
          </p:cNvPr>
          <p:cNvSpPr txBox="1"/>
          <p:nvPr/>
        </p:nvSpPr>
        <p:spPr>
          <a:xfrm>
            <a:off x="43542" y="6176963"/>
            <a:ext cx="9677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[1] Mobility-aware dynamic taxi ridesharing, IEEE ICDE 2020.</a:t>
            </a:r>
          </a:p>
          <a:p>
            <a:r>
              <a:rPr lang="en-US" altLang="zh-CN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[2] A unified approach to route planning for shared mobility, VLDB 2018.</a:t>
            </a:r>
          </a:p>
          <a:p>
            <a:r>
              <a:rPr lang="en-US" altLang="zh-CN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[3] Unified route planning for shared mobility: an insertion-based framework. </a:t>
            </a:r>
            <a:r>
              <a:rPr lang="en-US" altLang="zh-CN" sz="12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ACM Transactions on Database Systems</a:t>
            </a:r>
            <a:r>
              <a:rPr lang="en-US" altLang="zh-CN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="" xmlns:a16="http://schemas.microsoft.com/office/drawing/2014/main" id="{8B94049C-3334-E103-5543-4AAC0A5D4371}"/>
              </a:ext>
            </a:extLst>
          </p:cNvPr>
          <p:cNvSpPr/>
          <p:nvPr/>
        </p:nvSpPr>
        <p:spPr>
          <a:xfrm>
            <a:off x="7968343" y="2627480"/>
            <a:ext cx="3766458" cy="1436520"/>
          </a:xfrm>
          <a:prstGeom prst="wedgeRoundRectCallout">
            <a:avLst>
              <a:gd name="adj1" fmla="val -60068"/>
              <a:gd name="adj2" fmla="val 4162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</a:rPr>
              <a:t>Large candidate sets result in </a:t>
            </a:r>
            <a:r>
              <a:rPr lang="en-US" altLang="zh-CN" sz="2200" b="1" dirty="0">
                <a:solidFill>
                  <a:schemeClr val="bg1"/>
                </a:solidFill>
              </a:rPr>
              <a:t>huge computational costs </a:t>
            </a:r>
            <a:r>
              <a:rPr lang="en-US" altLang="zh-CN" sz="2200" dirty="0">
                <a:solidFill>
                  <a:schemeClr val="bg1"/>
                </a:solidFill>
              </a:rPr>
              <a:t>and </a:t>
            </a:r>
            <a:r>
              <a:rPr lang="en-US" altLang="zh-CN" sz="2200" b="1" dirty="0">
                <a:solidFill>
                  <a:schemeClr val="bg1"/>
                </a:solidFill>
              </a:rPr>
              <a:t>long response time </a:t>
            </a:r>
            <a:endParaRPr lang="zh-CN" alt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思想气泡: 云 12">
            <a:extLst>
              <a:ext uri="{FF2B5EF4-FFF2-40B4-BE49-F238E27FC236}">
                <a16:creationId xmlns="" xmlns:a16="http://schemas.microsoft.com/office/drawing/2014/main" id="{2586A07F-D799-163F-DA4A-FFF794D1E7D3}"/>
              </a:ext>
            </a:extLst>
          </p:cNvPr>
          <p:cNvSpPr/>
          <p:nvPr/>
        </p:nvSpPr>
        <p:spPr>
          <a:xfrm>
            <a:off x="1592941" y="2320471"/>
            <a:ext cx="9027886" cy="3185886"/>
          </a:xfrm>
          <a:prstGeom prst="cloudCallout">
            <a:avLst>
              <a:gd name="adj1" fmla="val -30292"/>
              <a:gd name="adj2" fmla="val 5452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solidFill>
                  <a:schemeClr val="tx1"/>
                </a:solidFill>
              </a:rPr>
              <a:t>One question we ask</a:t>
            </a:r>
            <a:r>
              <a:rPr lang="en-US" altLang="zh-CN" sz="2800" b="1" dirty="0">
                <a:solidFill>
                  <a:schemeClr val="tx1"/>
                </a:solidFill>
              </a:rPr>
              <a:t>: </a:t>
            </a:r>
          </a:p>
          <a:p>
            <a:pPr algn="ctr"/>
            <a:endParaRPr lang="en-US" altLang="zh-CN" sz="800" dirty="0"/>
          </a:p>
          <a:p>
            <a:pPr algn="ctr"/>
            <a:r>
              <a:rPr lang="en-US" altLang="zh-CN" sz="3200" b="1" dirty="0">
                <a:solidFill>
                  <a:srgbClr val="C00000"/>
                </a:solidFill>
              </a:rPr>
              <a:t>Can we reduce the candidate sets while preserving the service quality of ridesharing?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7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1A4E5B-E578-16A5-32E9-42773330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Problem of Order-Vehicle Pre-Matching</a:t>
            </a:r>
            <a:endParaRPr lang="zh-CN" alt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="" xmlns:a16="http://schemas.microsoft.com/office/drawing/2014/main" id="{519DD177-72FA-E6D7-11F7-E3AF791205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8236" y="1560286"/>
                <a:ext cx="11046280" cy="26633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b="1" dirty="0"/>
                  <a:t>Problem Statement: </a:t>
                </a:r>
                <a:r>
                  <a:rPr lang="en-US" altLang="zh-CN" sz="2400" dirty="0"/>
                  <a:t>Given a road network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sz="2400" dirty="0"/>
                  <a:t>and historical ridesharing travel orders and trajectories, </a:t>
                </a:r>
                <a:r>
                  <a:rPr lang="en-US" altLang="zh-CN" sz="2400" dirty="0">
                    <a:solidFill>
                      <a:srgbClr val="0070C0"/>
                    </a:solidFill>
                  </a:rPr>
                  <a:t>order-vehicle pre-matching </a:t>
                </a:r>
                <a:r>
                  <a:rPr lang="en-US" altLang="zh-CN" sz="2400" dirty="0"/>
                  <a:t>aims to derive an abstract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(·) </m:t>
                    </m:r>
                  </m:oMath>
                </a14:m>
                <a:r>
                  <a:rPr lang="en-US" altLang="zh-CN" sz="2400" dirty="0"/>
                  <a:t>to optimize the candidate vehicle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CN" sz="2400" dirty="0"/>
                  <a:t> for each order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sz="2400" dirty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,</a:t>
                </a:r>
              </a:p>
              <a:p>
                <a:pPr marL="0" indent="0">
                  <a:buNone/>
                </a:pPr>
                <a:r>
                  <a:rPr lang="en-US" altLang="zh-CN" sz="2400" dirty="0"/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altLang="zh-CN" sz="2400" dirty="0"/>
                  <a:t> contains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altLang="zh-CN" sz="2400" dirty="0"/>
                  <a:t> candidate vehicles selected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CN" sz="2400" dirty="0"/>
                  <a:t> that are the most suitable to serve order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sz="2400" dirty="0"/>
                  <a:t> in the ridesharing scenario.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19DD177-72FA-E6D7-11F7-E3AF791205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8236" y="1560286"/>
                <a:ext cx="11046280" cy="2663371"/>
              </a:xfrm>
              <a:blipFill>
                <a:blip r:embed="rId3"/>
                <a:stretch>
                  <a:fillRect l="-1104" t="-38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7C01F00-C8FA-8F05-E34F-EBC57509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5</a:t>
            </a:fld>
            <a:r>
              <a:rPr lang="en-US" altLang="zh-CN"/>
              <a:t>-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="" xmlns:a16="http://schemas.microsoft.com/office/drawing/2014/main" id="{C2DA36CB-A751-5C36-2BB1-2A3C38C25225}"/>
                  </a:ext>
                </a:extLst>
              </p:cNvPr>
              <p:cNvSpPr/>
              <p:nvPr/>
            </p:nvSpPr>
            <p:spPr>
              <a:xfrm>
                <a:off x="478065" y="4354285"/>
                <a:ext cx="6648450" cy="19446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800" b="1" i="1" dirty="0">
                    <a:solidFill>
                      <a:srgbClr val="0070C0"/>
                    </a:solidFill>
                  </a:rPr>
                  <a:t>Two key challenges in realizing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(·) </m:t>
                    </m:r>
                  </m:oMath>
                </a14:m>
                <a:r>
                  <a:rPr lang="en-US" altLang="zh-CN" sz="2800" b="1" dirty="0">
                    <a:solidFill>
                      <a:srgbClr val="0070C0"/>
                    </a:solidFill>
                  </a:rPr>
                  <a:t>:</a:t>
                </a:r>
              </a:p>
              <a:p>
                <a:endParaRPr lang="en-US" altLang="zh-CN" sz="1000" b="1" dirty="0">
                  <a:solidFill>
                    <a:srgbClr val="0070C0"/>
                  </a:solidFill>
                </a:endParaRPr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zh-CN" sz="2800" dirty="0">
                    <a:solidFill>
                      <a:srgbClr val="0070C0"/>
                    </a:solidFill>
                  </a:rPr>
                  <a:t>Multi-faceted matching criteria</a:t>
                </a:r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zh-CN" sz="2800" dirty="0">
                    <a:solidFill>
                      <a:srgbClr val="0070C0"/>
                    </a:solidFill>
                  </a:rPr>
                  <a:t>Learning diverse matching strategies</a:t>
                </a:r>
                <a:endParaRPr lang="zh-CN" alt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2DA36CB-A751-5C36-2BB1-2A3C38C252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65" y="4354285"/>
                <a:ext cx="6648450" cy="1944687"/>
              </a:xfrm>
              <a:prstGeom prst="rect">
                <a:avLst/>
              </a:prstGeom>
              <a:blipFill>
                <a:blip r:embed="rId4"/>
                <a:stretch>
                  <a:fillRect l="-21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5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4B14CA-8B55-1546-FB57-5C288529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Our Solution: </a:t>
            </a:r>
            <a:r>
              <a:rPr lang="en-US" altLang="zh-CN" i="1" dirty="0" err="1">
                <a:solidFill>
                  <a:srgbClr val="C00000"/>
                </a:solidFill>
              </a:rPr>
              <a:t>PreMR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="" xmlns:a16="http://schemas.microsoft.com/office/drawing/2014/main" id="{B093AD5B-1F15-10B5-5F62-9920689AAA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5967" y="1538513"/>
                <a:ext cx="11844475" cy="463119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600" i="1" dirty="0">
                    <a:solidFill>
                      <a:srgbClr val="C00000"/>
                    </a:solidFill>
                    <a:latin typeface="+mn-lt"/>
                  </a:rPr>
                  <a:t> </a:t>
                </a:r>
                <a:r>
                  <a:rPr lang="en-US" altLang="zh-CN" sz="2600" i="1" dirty="0" err="1">
                    <a:solidFill>
                      <a:srgbClr val="C00000"/>
                    </a:solidFill>
                    <a:latin typeface="+mn-lt"/>
                  </a:rPr>
                  <a:t>PreMR</a:t>
                </a:r>
                <a:r>
                  <a:rPr lang="en-US" altLang="zh-CN" sz="2600" dirty="0"/>
                  <a:t> can be integrated with any “filter-and-refine” based ridesharing algorithm </a:t>
                </a: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600" dirty="0"/>
                  <a:t>, enhancing its efficiency by </a:t>
                </a:r>
                <a:r>
                  <a:rPr lang="en-US" altLang="zh-CN" sz="2600" i="1" dirty="0">
                    <a:solidFill>
                      <a:srgbClr val="0070C0"/>
                    </a:solidFill>
                  </a:rPr>
                  <a:t>optimizing its initial candidate vehicle sets</a:t>
                </a:r>
                <a:r>
                  <a:rPr lang="en-US" altLang="zh-CN" sz="2600" dirty="0"/>
                  <a:t> </a:t>
                </a:r>
                <a:endParaRPr lang="zh-CN" altLang="en-US" sz="26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093AD5B-1F15-10B5-5F62-9920689AAA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967" y="1538513"/>
                <a:ext cx="11844475" cy="4631192"/>
              </a:xfrm>
              <a:blipFill>
                <a:blip r:embed="rId2"/>
                <a:stretch>
                  <a:fillRect l="-772" t="-1974" r="-7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C2CDA0F-C09B-CCB1-D9C8-20E759F38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6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6" name="图片 5" descr="图示">
            <a:extLst>
              <a:ext uri="{FF2B5EF4-FFF2-40B4-BE49-F238E27FC236}">
                <a16:creationId xmlns="" xmlns:a16="http://schemas.microsoft.com/office/drawing/2014/main" id="{1F41927D-FC83-21E9-4DF1-9817D87F8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42" y="2505485"/>
            <a:ext cx="6977560" cy="3603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="" xmlns:a16="http://schemas.microsoft.com/office/drawing/2014/main" id="{C5D41CD7-1167-296B-B61F-1F72F558E2DC}"/>
                  </a:ext>
                </a:extLst>
              </p:cNvPr>
              <p:cNvSpPr txBox="1"/>
              <p:nvPr/>
            </p:nvSpPr>
            <p:spPr>
              <a:xfrm>
                <a:off x="204198" y="2783598"/>
                <a:ext cx="4882244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i="1" dirty="0"/>
                  <a:t>Offline training</a:t>
                </a:r>
                <a:r>
                  <a:rPr lang="en-US" altLang="zh-CN" sz="2400" dirty="0"/>
                  <a:t>: running algorithm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400" dirty="0"/>
                  <a:t> with historical data, and training </a:t>
                </a:r>
                <a:r>
                  <a:rPr lang="en-US" altLang="zh-CN" sz="2400" i="1" dirty="0" err="1">
                    <a:solidFill>
                      <a:srgbClr val="C00000"/>
                    </a:solidFill>
                  </a:rPr>
                  <a:t>PreMR</a:t>
                </a:r>
                <a:r>
                  <a:rPr lang="en-US" altLang="zh-CN" sz="2400" dirty="0"/>
                  <a:t> using the execution details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altLang="zh-CN" sz="2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i="1" dirty="0"/>
                  <a:t>Online inference</a:t>
                </a:r>
                <a:r>
                  <a:rPr lang="en-US" altLang="zh-CN" sz="2400" dirty="0"/>
                  <a:t>: </a:t>
                </a:r>
                <a:r>
                  <a:rPr lang="en-US" altLang="zh-CN" sz="2400" i="1" dirty="0" err="1">
                    <a:solidFill>
                      <a:srgbClr val="C00000"/>
                    </a:solidFill>
                  </a:rPr>
                  <a:t>PreMR</a:t>
                </a:r>
                <a:r>
                  <a:rPr lang="en-US" altLang="zh-CN" sz="2400" dirty="0"/>
                  <a:t> evaluates each possible matching provided by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2400" dirty="0"/>
                  <a:t>, and recommends the top-</a:t>
                </a:r>
                <a:r>
                  <a:rPr lang="en-US" altLang="zh-CN" sz="2400" i="1" dirty="0"/>
                  <a:t>k</a:t>
                </a:r>
                <a:r>
                  <a:rPr lang="en-US" altLang="zh-CN" sz="2400" dirty="0"/>
                  <a:t> candidates based on their scores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5D41CD7-1167-296B-B61F-1F72F558E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98" y="2783598"/>
                <a:ext cx="4882244" cy="3046988"/>
              </a:xfrm>
              <a:prstGeom prst="rect">
                <a:avLst/>
              </a:prstGeom>
              <a:blipFill>
                <a:blip r:embed="rId4"/>
                <a:stretch>
                  <a:fillRect l="-1623" t="-1603" r="-2372" b="-3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86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FD54EE-CA99-52B1-7E0E-9601B24F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Design of </a:t>
            </a:r>
            <a:r>
              <a:rPr lang="en-US" altLang="zh-CN" i="1" dirty="0" err="1">
                <a:solidFill>
                  <a:srgbClr val="C00000"/>
                </a:solidFill>
              </a:rPr>
              <a:t>PreMR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064EFE4-D137-4DA7-1433-207E7BAEC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3" y="1545771"/>
            <a:ext cx="11549743" cy="1413222"/>
          </a:xfrm>
        </p:spPr>
        <p:txBody>
          <a:bodyPr/>
          <a:lstStyle/>
          <a:p>
            <a:r>
              <a:rPr lang="en-US" altLang="zh-CN" dirty="0" smtClean="0"/>
              <a:t> Architecture </a:t>
            </a:r>
            <a:r>
              <a:rPr lang="en-US" altLang="zh-CN" dirty="0"/>
              <a:t>of </a:t>
            </a:r>
            <a:r>
              <a:rPr lang="en-US" altLang="zh-CN" i="1" dirty="0" err="1">
                <a:solidFill>
                  <a:srgbClr val="C00000"/>
                </a:solidFill>
              </a:rPr>
              <a:t>PreMR</a:t>
            </a:r>
            <a:endParaRPr lang="en-US" altLang="zh-CN" i="1" dirty="0">
              <a:solidFill>
                <a:srgbClr val="C00000"/>
              </a:solidFill>
            </a:endParaRPr>
          </a:p>
          <a:p>
            <a:pPr lvl="1"/>
            <a:r>
              <a:rPr lang="en-US" altLang="zh-CN" dirty="0"/>
              <a:t> </a:t>
            </a:r>
            <a:r>
              <a:rPr lang="en-US" altLang="zh-CN" b="1" i="1" dirty="0" err="1"/>
              <a:t>Spatio</a:t>
            </a:r>
            <a:r>
              <a:rPr lang="en-US" altLang="zh-CN" b="1" i="1" dirty="0"/>
              <a:t>-temporal representer </a:t>
            </a:r>
            <a:r>
              <a:rPr lang="en-US" altLang="zh-CN" dirty="0">
                <a:solidFill>
                  <a:srgbClr val="0070C0"/>
                </a:solidFill>
              </a:rPr>
              <a:t>encodes</a:t>
            </a:r>
            <a:r>
              <a:rPr lang="en-US" altLang="zh-CN" dirty="0"/>
              <a:t> information of order and candidate vehicles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b="1" i="1" dirty="0"/>
              <a:t>Pre-matcher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recommends</a:t>
            </a:r>
            <a:r>
              <a:rPr lang="en-US" altLang="zh-CN" dirty="0"/>
              <a:t> a ranked set of </a:t>
            </a:r>
            <a:r>
              <a:rPr lang="en-US" altLang="zh-CN" i="1" dirty="0"/>
              <a:t>k</a:t>
            </a:r>
            <a:r>
              <a:rPr lang="en-US" altLang="zh-CN" dirty="0"/>
              <a:t> candidates for order </a:t>
            </a:r>
            <a:r>
              <a:rPr lang="en-US" altLang="zh-CN" i="1" dirty="0"/>
              <a:t>r</a:t>
            </a:r>
            <a:endParaRPr lang="zh-CN" altLang="en-US" i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74AB57C-77F2-D345-E3A9-435097F7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7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6" name="图片 5" descr="图示, 示意图&#10;&#10;描述已自动生成">
            <a:extLst>
              <a:ext uri="{FF2B5EF4-FFF2-40B4-BE49-F238E27FC236}">
                <a16:creationId xmlns="" xmlns:a16="http://schemas.microsoft.com/office/drawing/2014/main" id="{4ABE7559-423A-D0E6-25BC-E1C71DEC7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99" y="3000318"/>
            <a:ext cx="10104801" cy="37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4D9D524-4018-DA5A-119D-A43330D5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Design of </a:t>
            </a:r>
            <a:r>
              <a:rPr lang="en-US" altLang="zh-CN" dirty="0" err="1">
                <a:solidFill>
                  <a:srgbClr val="C00000"/>
                </a:solidFill>
              </a:rPr>
              <a:t>Spatio</a:t>
            </a:r>
            <a:r>
              <a:rPr lang="en-US" altLang="zh-CN" dirty="0">
                <a:solidFill>
                  <a:srgbClr val="C00000"/>
                </a:solidFill>
              </a:rPr>
              <a:t>-Temporal Representer</a:t>
            </a:r>
            <a:endParaRPr lang="zh-CN" alt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="" xmlns:a16="http://schemas.microsoft.com/office/drawing/2014/main" id="{E9EAC08D-F5C3-58EA-4C61-9C3D77760B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2013" y="1545771"/>
                <a:ext cx="11549743" cy="339209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b="1" dirty="0"/>
                  <a:t> </a:t>
                </a:r>
                <a:r>
                  <a:rPr lang="en-US" altLang="zh-CN" dirty="0"/>
                  <a:t>Embedding</a:t>
                </a:r>
                <a:r>
                  <a:rPr lang="en-US" altLang="zh-CN" b="1" dirty="0"/>
                  <a:t> </a:t>
                </a:r>
                <a:r>
                  <a:rPr lang="en-US" altLang="zh-CN" dirty="0"/>
                  <a:t>module</a:t>
                </a:r>
              </a:p>
              <a:p>
                <a:pPr lvl="1"/>
                <a:r>
                  <a:rPr lang="en-US" altLang="zh-CN" dirty="0"/>
                  <a:t>Generating embedding of size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smtClean="0"/>
                  <a:t>for the ID, location and time information of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candidate </a:t>
                </a:r>
                <a:r>
                  <a:rPr lang="en-US" altLang="zh-CN" dirty="0" smtClean="0">
                    <a:solidFill>
                      <a:srgbClr val="0070C0"/>
                    </a:solidFill>
                  </a:rPr>
                  <a:t>vehicle’s schedule event </a:t>
                </a:r>
                <a:r>
                  <a:rPr lang="en-US" altLang="zh-CN" dirty="0"/>
                  <a:t>and </a:t>
                </a:r>
                <a:r>
                  <a:rPr lang="en-US" altLang="zh-CN" dirty="0" smtClean="0">
                    <a:solidFill>
                      <a:srgbClr val="0070C0"/>
                    </a:solidFill>
                  </a:rPr>
                  <a:t>order’s event</a:t>
                </a:r>
                <a:endParaRPr lang="en-US" altLang="zh-CN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;⋯;</m:t>
                        </m:r>
                        <m:sSup>
                          <m:s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n-US" altLang="zh-C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b="1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altLang="zh-CN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=[</m:t>
                      </m:r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sSubSup>
                            <m:sSubSup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sub>
                            <m:sup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𝒐</m:t>
                              </m:r>
                            </m:sup>
                          </m:sSubSup>
                        </m:sup>
                      </m:sSup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sSubSup>
                            <m:sSubSup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sub>
                            <m:sup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sup>
                          </m:sSubSup>
                        </m:sup>
                      </m:sSup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]∈</m:t>
                      </m:r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en-US" altLang="zh-CN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altLang="zh-CN" sz="1000" dirty="0" smtClean="0"/>
              </a:p>
              <a:p>
                <a:r>
                  <a:rPr lang="en-US" altLang="zh-CN" dirty="0" smtClean="0"/>
                  <a:t> Spatial-temporal </a:t>
                </a:r>
                <a:r>
                  <a:rPr lang="en-US" altLang="zh-CN" dirty="0"/>
                  <a:t>relation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𝐒𝐓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9EAC08D-F5C3-58EA-4C61-9C3D77760B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013" y="1545771"/>
                <a:ext cx="11549743" cy="3392092"/>
              </a:xfrm>
              <a:blipFill rotWithShape="0">
                <a:blip r:embed="rId2"/>
                <a:stretch>
                  <a:fillRect l="-897" t="-3058" r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C24AE55-459D-E62E-0AAC-DBCB0F9C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8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9C1FDBA-0D53-AB34-217F-D26445872BB0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9820" y="5234504"/>
            <a:ext cx="769182" cy="475315"/>
          </a:xfrm>
          <a:prstGeom prst="rect">
            <a:avLst/>
          </a:prstGeom>
        </p:spPr>
      </p:pic>
      <p:pic>
        <p:nvPicPr>
          <p:cNvPr id="8" name="图片 7" descr="图片包含 文本&#10;&#10;描述已自动生成">
            <a:extLst>
              <a:ext uri="{FF2B5EF4-FFF2-40B4-BE49-F238E27FC236}">
                <a16:creationId xmlns="" xmlns:a16="http://schemas.microsoft.com/office/drawing/2014/main" id="{419824A5-C310-AC73-B058-447F6A598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42" y="5090454"/>
            <a:ext cx="4042303" cy="7168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C2BCDB2-6049-AD30-BDDE-B9626F746F32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02639" y="2773001"/>
            <a:ext cx="721105" cy="445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77A67A5-8CEA-82F5-8266-417BCBCC35B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178597" y="3525774"/>
            <a:ext cx="369191" cy="369591"/>
          </a:xfrm>
          <a:prstGeom prst="rect">
            <a:avLst/>
          </a:prstGeom>
        </p:spPr>
      </p:pic>
      <p:pic>
        <p:nvPicPr>
          <p:cNvPr id="12" name="图片 11" descr="表格&#10;&#10;描述已自动生成">
            <a:extLst>
              <a:ext uri="{FF2B5EF4-FFF2-40B4-BE49-F238E27FC236}">
                <a16:creationId xmlns="" xmlns:a16="http://schemas.microsoft.com/office/drawing/2014/main" id="{C3BD3A60-B277-4CF0-F5A5-453D97D71A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17" y="4732911"/>
            <a:ext cx="4752747" cy="1830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="" xmlns:a16="http://schemas.microsoft.com/office/drawing/2014/main" id="{B237322A-DFCD-FBED-424A-176510CCD9C1}"/>
                  </a:ext>
                </a:extLst>
              </p:cNvPr>
              <p:cNvSpPr txBox="1"/>
              <p:nvPr/>
            </p:nvSpPr>
            <p:spPr>
              <a:xfrm>
                <a:off x="2655343" y="6351663"/>
                <a:ext cx="2163093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𝑠𝑡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37322A-DFCD-FBED-424A-176510CCD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343" y="6351663"/>
                <a:ext cx="2163093" cy="424796"/>
              </a:xfrm>
              <a:prstGeom prst="rect">
                <a:avLst/>
              </a:prstGeom>
              <a:blipFill rotWithShape="0">
                <a:blip r:embed="rId7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箭头连接符 14">
            <a:extLst>
              <a:ext uri="{FF2B5EF4-FFF2-40B4-BE49-F238E27FC236}">
                <a16:creationId xmlns="" xmlns:a16="http://schemas.microsoft.com/office/drawing/2014/main" id="{88A0A68C-86F5-8D66-6794-8D3BC0336D71}"/>
              </a:ext>
            </a:extLst>
          </p:cNvPr>
          <p:cNvCxnSpPr>
            <a:cxnSpLocks/>
          </p:cNvCxnSpPr>
          <p:nvPr/>
        </p:nvCxnSpPr>
        <p:spPr>
          <a:xfrm flipV="1">
            <a:off x="3033204" y="5807258"/>
            <a:ext cx="0" cy="499157"/>
          </a:xfrm>
          <a:prstGeom prst="straightConnector1">
            <a:avLst/>
          </a:prstGeom>
          <a:ln w="317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="" xmlns:a16="http://schemas.microsoft.com/office/drawing/2014/main" id="{BD3AD9BF-891C-B4B0-B17C-B8126FFC08B5}"/>
              </a:ext>
            </a:extLst>
          </p:cNvPr>
          <p:cNvCxnSpPr>
            <a:cxnSpLocks/>
          </p:cNvCxnSpPr>
          <p:nvPr/>
        </p:nvCxnSpPr>
        <p:spPr>
          <a:xfrm flipV="1">
            <a:off x="3033204" y="5564970"/>
            <a:ext cx="703974" cy="741445"/>
          </a:xfrm>
          <a:prstGeom prst="straightConnector1">
            <a:avLst/>
          </a:prstGeom>
          <a:ln w="317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="" xmlns:a16="http://schemas.microsoft.com/office/drawing/2014/main" id="{79712A00-C8F5-44E0-0811-3A7780B89D34}"/>
                  </a:ext>
                </a:extLst>
              </p:cNvPr>
              <p:cNvSpPr txBox="1"/>
              <p:nvPr/>
            </p:nvSpPr>
            <p:spPr>
              <a:xfrm>
                <a:off x="2193350" y="4910517"/>
                <a:ext cx="10244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C00000"/>
                    </a:solidFill>
                  </a:rPr>
                  <a:t>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9712A00-C8F5-44E0-0811-3A7780B89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350" y="4910517"/>
                <a:ext cx="1024448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6548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="" xmlns:a16="http://schemas.microsoft.com/office/drawing/2014/main" id="{B9D31212-BF9A-D9CE-99C9-A455623FD67F}"/>
                  </a:ext>
                </a:extLst>
              </p:cNvPr>
              <p:cNvSpPr txBox="1"/>
              <p:nvPr/>
            </p:nvSpPr>
            <p:spPr>
              <a:xfrm>
                <a:off x="3622921" y="5571860"/>
                <a:ext cx="1024063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C00000"/>
                    </a:solidFill>
                  </a:rPr>
                  <a:t>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9D31212-BF9A-D9CE-99C9-A455623FD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921" y="5571860"/>
                <a:ext cx="1024063" cy="424796"/>
              </a:xfrm>
              <a:prstGeom prst="rect">
                <a:avLst/>
              </a:prstGeom>
              <a:blipFill rotWithShape="0">
                <a:blip r:embed="rId9"/>
                <a:stretch>
                  <a:fillRect l="-5952" t="-5714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头: 右 21">
            <a:extLst>
              <a:ext uri="{FF2B5EF4-FFF2-40B4-BE49-F238E27FC236}">
                <a16:creationId xmlns="" xmlns:a16="http://schemas.microsoft.com/office/drawing/2014/main" id="{C1806AD1-B11C-2681-216F-641709F835AD}"/>
              </a:ext>
            </a:extLst>
          </p:cNvPr>
          <p:cNvSpPr/>
          <p:nvPr/>
        </p:nvSpPr>
        <p:spPr>
          <a:xfrm>
            <a:off x="5910692" y="5310627"/>
            <a:ext cx="778278" cy="5664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="" xmlns:a16="http://schemas.microsoft.com/office/drawing/2014/main" id="{E2B4995D-DCAD-4039-FA9E-F6C52AF56092}"/>
                  </a:ext>
                </a:extLst>
              </p:cNvPr>
              <p:cNvSpPr txBox="1"/>
              <p:nvPr/>
            </p:nvSpPr>
            <p:spPr>
              <a:xfrm>
                <a:off x="6106884" y="4130243"/>
                <a:ext cx="328299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p>
                    </m:sSup>
                    <m:r>
                      <a:rPr lang="en-US" altLang="zh-CN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zh-CN" altLang="en-US" sz="2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2B4995D-DCAD-4039-FA9E-F6C52AF56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884" y="4130243"/>
                <a:ext cx="3282991" cy="83099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05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352AB23-10B2-62BE-4AEB-62C5A67E4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7B8D0A2-DAAE-BA65-923F-6A5B27D8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Design of </a:t>
            </a:r>
            <a:r>
              <a:rPr lang="en-US" altLang="zh-CN" dirty="0" err="1">
                <a:solidFill>
                  <a:srgbClr val="C00000"/>
                </a:solidFill>
              </a:rPr>
              <a:t>Spatio</a:t>
            </a:r>
            <a:r>
              <a:rPr lang="en-US" altLang="zh-CN" dirty="0">
                <a:solidFill>
                  <a:srgbClr val="C00000"/>
                </a:solidFill>
              </a:rPr>
              <a:t>-Temporal Representer</a:t>
            </a:r>
            <a:endParaRPr lang="zh-CN" alt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="" xmlns:a16="http://schemas.microsoft.com/office/drawing/2014/main" id="{65A57162-F7FA-5DED-AB5E-020F3A5781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2013" y="1396718"/>
                <a:ext cx="11549743" cy="2002171"/>
              </a:xfrm>
            </p:spPr>
            <p:txBody>
              <a:bodyPr/>
              <a:lstStyle/>
              <a:p>
                <a:r>
                  <a:rPr lang="en-US" altLang="zh-CN" b="1" dirty="0" smtClean="0"/>
                  <a:t> </a:t>
                </a:r>
                <a:r>
                  <a:rPr lang="en-US" altLang="zh-CN" dirty="0"/>
                  <a:t>Spatial-temporal relation matrix</a:t>
                </a:r>
              </a:p>
              <a:p>
                <a:pPr lvl="1"/>
                <a:r>
                  <a:rPr lang="en-US" altLang="zh-CN" i="1" dirty="0">
                    <a:solidFill>
                      <a:srgbClr val="0070C0"/>
                    </a:solidFill>
                  </a:rPr>
                  <a:t>Spatial-temporal interval matrix</a:t>
                </a:r>
                <a:r>
                  <a:rPr lang="en-US" altLang="zh-CN" dirty="0"/>
                  <a:t>: inserting order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dirty="0"/>
                  <a:t> into candidate vehicle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altLang="zh-CN" dirty="0"/>
                  <a:t>’s </a:t>
                </a:r>
                <a:r>
                  <a:rPr lang="en-US" altLang="zh-CN" dirty="0" smtClean="0"/>
                  <a:t>schedule by </a:t>
                </a:r>
                <a:r>
                  <a:rPr lang="en-US" altLang="zh-CN" dirty="0"/>
                  <a:t>multiplying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sSubSup>
                          <m:sSub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sub>
                          <m:sup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𝒐</m:t>
                            </m:r>
                          </m:sup>
                        </m:sSubSup>
                      </m:sup>
                    </m:sSup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sSubSup>
                          <m:sSub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sub>
                          <m:sup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</m:t>
                            </m:r>
                          </m:sup>
                        </m:sSubSup>
                      </m:sup>
                    </m:sSup>
                  </m:oMath>
                </a14:m>
                <a:r>
                  <a:rPr lang="en-US" altLang="zh-CN" dirty="0"/>
                  <a:t> with each event embedding of vehicle’s </a:t>
                </a:r>
                <a:r>
                  <a:rPr lang="en-US" altLang="zh-CN" dirty="0" smtClean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457200" lvl="1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5A57162-F7FA-5DED-AB5E-020F3A5781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013" y="1396718"/>
                <a:ext cx="11549743" cy="2002171"/>
              </a:xfrm>
              <a:blipFill rotWithShape="0">
                <a:blip r:embed="rId3"/>
                <a:stretch>
                  <a:fillRect l="-897" t="-4863" r="-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B59D586-A945-2E8A-7389-007245D4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-</a:t>
            </a:r>
            <a:fld id="{DB7BED43-4DCB-4B93-9B9D-0B9857CD8A71}" type="slidenum">
              <a:rPr lang="zh-CN" altLang="en-US" smtClean="0"/>
              <a:pPr/>
              <a:t>9</a:t>
            </a:fld>
            <a:r>
              <a:rPr lang="en-US" altLang="zh-CN"/>
              <a:t>-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A8DEEDF-2003-E376-1DA1-187B62637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40" y="2693065"/>
            <a:ext cx="5215498" cy="50256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2E69ED0A-2F90-153C-E463-606417C99F7A}"/>
              </a:ext>
            </a:extLst>
          </p:cNvPr>
          <p:cNvSpPr txBox="1"/>
          <p:nvPr/>
        </p:nvSpPr>
        <p:spPr>
          <a:xfrm>
            <a:off x="332013" y="3425772"/>
            <a:ext cx="6096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>
                <a:latin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</a:rPr>
              <a:t>Interval-aware attention layer</a:t>
            </a:r>
          </a:p>
        </p:txBody>
      </p:sp>
      <p:pic>
        <p:nvPicPr>
          <p:cNvPr id="12" name="图片 11" descr="手机屏幕的截图&#10;&#10;中度可信度描述已自动生成">
            <a:extLst>
              <a:ext uri="{FF2B5EF4-FFF2-40B4-BE49-F238E27FC236}">
                <a16:creationId xmlns="" xmlns:a16="http://schemas.microsoft.com/office/drawing/2014/main" id="{025DDE84-AFA7-ADC7-C6BA-4158683DD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43" y="3744687"/>
            <a:ext cx="2173695" cy="3091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="" xmlns:a16="http://schemas.microsoft.com/office/drawing/2014/main" id="{004F1FD9-1158-513D-8932-C8BA2D0B6BAA}"/>
                  </a:ext>
                </a:extLst>
              </p:cNvPr>
              <p:cNvSpPr txBox="1"/>
              <p:nvPr/>
            </p:nvSpPr>
            <p:spPr>
              <a:xfrm>
                <a:off x="5652842" y="4112949"/>
                <a:ext cx="990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b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04F1FD9-1158-513D-8932-C8BA2D0B6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842" y="4112949"/>
                <a:ext cx="9906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="" xmlns:a16="http://schemas.microsoft.com/office/drawing/2014/main" id="{0B740943-C631-DDC1-0DB6-D83484C3AC15}"/>
                  </a:ext>
                </a:extLst>
              </p:cNvPr>
              <p:cNvSpPr txBox="1"/>
              <p:nvPr/>
            </p:nvSpPr>
            <p:spPr>
              <a:xfrm>
                <a:off x="5734441" y="6166215"/>
                <a:ext cx="936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B740943-C631-DDC1-0DB6-D83484C3A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441" y="6166215"/>
                <a:ext cx="93621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="" xmlns:a16="http://schemas.microsoft.com/office/drawing/2014/main" id="{F9AF5002-D1F4-91E3-6F60-A2DBD2640DF2}"/>
                  </a:ext>
                </a:extLst>
              </p:cNvPr>
              <p:cNvSpPr txBox="1"/>
              <p:nvPr/>
            </p:nvSpPr>
            <p:spPr>
              <a:xfrm>
                <a:off x="5370704" y="4563937"/>
                <a:ext cx="990602" cy="4217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</a:rPr>
                                <m:t>𝐎𝐃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𝑺𝑻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9AF5002-D1F4-91E3-6F60-A2DBD2640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704" y="4563937"/>
                <a:ext cx="990602" cy="421782"/>
              </a:xfrm>
              <a:prstGeom prst="rect">
                <a:avLst/>
              </a:prstGeom>
              <a:blipFill>
                <a:blip r:embed="rId8"/>
                <a:stretch>
                  <a:fillRect r="-98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="" xmlns:a16="http://schemas.microsoft.com/office/drawing/2014/main" id="{2A879F88-E044-59FB-7BF7-8E896303CB5E}"/>
                  </a:ext>
                </a:extLst>
              </p:cNvPr>
              <p:cNvSpPr txBox="1"/>
              <p:nvPr/>
            </p:nvSpPr>
            <p:spPr>
              <a:xfrm>
                <a:off x="5370704" y="5583301"/>
                <a:ext cx="990602" cy="4217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</a:rPr>
                                <m:t>𝐎𝐃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𝑺𝑻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A879F88-E044-59FB-7BF7-8E896303C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704" y="5583301"/>
                <a:ext cx="990602" cy="421782"/>
              </a:xfrm>
              <a:prstGeom prst="rect">
                <a:avLst/>
              </a:prstGeom>
              <a:blipFill>
                <a:blip r:embed="rId9"/>
                <a:stretch>
                  <a:fillRect r="-98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7DB3C004-2C9A-A786-1A19-C9E564A67BAC}"/>
              </a:ext>
            </a:extLst>
          </p:cNvPr>
          <p:cNvSpPr txBox="1"/>
          <p:nvPr/>
        </p:nvSpPr>
        <p:spPr>
          <a:xfrm>
            <a:off x="5231814" y="6185332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Order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A25326B3-49BE-7D85-1FDB-A772E44129F7}"/>
              </a:ext>
            </a:extLst>
          </p:cNvPr>
          <p:cNvSpPr txBox="1"/>
          <p:nvPr/>
        </p:nvSpPr>
        <p:spPr>
          <a:xfrm>
            <a:off x="2850129" y="5175517"/>
            <a:ext cx="259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Spatial-temporal intervals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6D8061E8-4791-450B-F5AC-EED616B8FE2E}"/>
              </a:ext>
            </a:extLst>
          </p:cNvPr>
          <p:cNvSpPr txBox="1"/>
          <p:nvPr/>
        </p:nvSpPr>
        <p:spPr>
          <a:xfrm>
            <a:off x="3219265" y="4120011"/>
            <a:ext cx="254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Candidate vehicle’s route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="" xmlns:a16="http://schemas.microsoft.com/office/drawing/2014/main" id="{005EBDAC-E0A6-E064-9621-95599B6A54D2}"/>
                  </a:ext>
                </a:extLst>
              </p:cNvPr>
              <p:cNvSpPr txBox="1"/>
              <p:nvPr/>
            </p:nvSpPr>
            <p:spPr>
              <a:xfrm>
                <a:off x="8722738" y="4303057"/>
                <a:ext cx="990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𝐀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b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05EBDAC-E0A6-E064-9621-95599B6A5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2738" y="4303057"/>
                <a:ext cx="99060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="" xmlns:a16="http://schemas.microsoft.com/office/drawing/2014/main" id="{69D52D0B-FACF-267E-49CE-70F7A24CD307}"/>
                  </a:ext>
                </a:extLst>
              </p:cNvPr>
              <p:cNvSpPr txBox="1"/>
              <p:nvPr/>
            </p:nvSpPr>
            <p:spPr>
              <a:xfrm>
                <a:off x="8643255" y="5783758"/>
                <a:ext cx="990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𝐀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9D52D0B-FACF-267E-49CE-70F7A24CD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255" y="5783758"/>
                <a:ext cx="99060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0601EF5A-D233-8445-584E-FC0BAE0E50C2}"/>
              </a:ext>
            </a:extLst>
          </p:cNvPr>
          <p:cNvSpPr txBox="1"/>
          <p:nvPr/>
        </p:nvSpPr>
        <p:spPr>
          <a:xfrm>
            <a:off x="9593788" y="5105677"/>
            <a:ext cx="17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Attention results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239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3147</TotalTime>
  <Words>1126</Words>
  <Application>Microsoft Office PowerPoint</Application>
  <PresentationFormat>宽屏</PresentationFormat>
  <Paragraphs>179</Paragraphs>
  <Slides>18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CMMI10</vt:lpstr>
      <vt:lpstr>CMR10</vt:lpstr>
      <vt:lpstr>NimbusRomNo9L-Regu</vt:lpstr>
      <vt:lpstr>等线</vt:lpstr>
      <vt:lpstr>华文楷体</vt:lpstr>
      <vt:lpstr>微软雅黑</vt:lpstr>
      <vt:lpstr>Arial</vt:lpstr>
      <vt:lpstr>Calibri</vt:lpstr>
      <vt:lpstr>Cambria Math</vt:lpstr>
      <vt:lpstr>Times New Roman</vt:lpstr>
      <vt:lpstr>Wingdings</vt:lpstr>
      <vt:lpstr>Office 主题</vt:lpstr>
      <vt:lpstr>Towards Efficient Ridesharing via Order-Vehicle Pre-Matching Using Attention Mechanism</vt:lpstr>
      <vt:lpstr>Ridesharing</vt:lpstr>
      <vt:lpstr>Ridesharing</vt:lpstr>
      <vt:lpstr>Ridesharing</vt:lpstr>
      <vt:lpstr>Problem of Order-Vehicle Pre-Matching</vt:lpstr>
      <vt:lpstr>Our Solution: PreMR</vt:lpstr>
      <vt:lpstr>Design of PreMR</vt:lpstr>
      <vt:lpstr>Design of Spatio-Temporal Representer</vt:lpstr>
      <vt:lpstr>Design of Spatio-Temporal Representer</vt:lpstr>
      <vt:lpstr>Design of Pre-Matcher</vt:lpstr>
      <vt:lpstr>Performance Evaluation</vt:lpstr>
      <vt:lpstr>Performance Evaluation</vt:lpstr>
      <vt:lpstr>Performance Evaluation</vt:lpstr>
      <vt:lpstr>Performance Evaluation</vt:lpstr>
      <vt:lpstr>Performance Evaluation</vt:lpstr>
      <vt:lpstr>Conclusion</vt:lpstr>
      <vt:lpstr>PowerPoint 演示文稿</vt:lpstr>
      <vt:lpstr>Performance Evaluation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Efficient Ridesharing via Order-Vehicle Pre-Matching Using Attention Mechanism</dc:title>
  <dc:creator>Zhidan Liu</dc:creator>
  <cp:lastModifiedBy>Microsoft 帐户</cp:lastModifiedBy>
  <cp:revision>196</cp:revision>
  <dcterms:created xsi:type="dcterms:W3CDTF">2024-11-30T07:38:50Z</dcterms:created>
  <dcterms:modified xsi:type="dcterms:W3CDTF">2024-12-10T05:08:15Z</dcterms:modified>
</cp:coreProperties>
</file>